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1" r:id="rId3"/>
    <p:sldMasterId id="2147483681" r:id="rId4"/>
  </p:sldMasterIdLst>
  <p:notesMasterIdLst>
    <p:notesMasterId r:id="rId5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3"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Gill Sans" panose="020B0604020202020204" charset="0"/>
      <p:regular r:id="rId57"/>
      <p:bold r:id="rId58"/>
    </p:embeddedFont>
    <p:embeddedFont>
      <p:font typeface="Open Sans"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jHCnQs8p9Wky1Sgvjr6elxv9hG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D0E227-2A2D-47A0-8D66-CF8DEE165C98}">
  <a:tblStyle styleId="{4BD0E227-2A2D-47A0-8D66-CF8DEE165C98}" styleName="Table_0">
    <a:wholeTbl>
      <a:tcTxStyle b="off" i="off">
        <a:font>
          <a:latin typeface="Arial"/>
          <a:ea typeface="Arial"/>
          <a:cs typeface="Arial"/>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EDF2E8"/>
          </a:solidFill>
        </a:fill>
      </a:tcStyle>
    </a:wholeTbl>
    <a:band1H>
      <a:tcTxStyle/>
      <a:tcStyle>
        <a:tcBdr/>
        <a:fill>
          <a:solidFill>
            <a:srgbClr val="DAE5CE"/>
          </a:solidFill>
        </a:fill>
      </a:tcStyle>
    </a:band1H>
    <a:band2H>
      <a:tcTxStyle/>
      <a:tcStyle>
        <a:tcBdr/>
      </a:tcStyle>
    </a:band2H>
    <a:band1V>
      <a:tcTxStyle/>
      <a:tcStyle>
        <a:tcBdr/>
        <a:fill>
          <a:solidFill>
            <a:srgbClr val="DAE5CE"/>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EDF2E8"/>
          </a:solidFill>
        </a:fill>
      </a:tcStyle>
    </a:lastRow>
    <a:seCell>
      <a:tcTxStyle/>
      <a:tcStyle>
        <a:tcBdr/>
      </a:tcStyle>
    </a:seCell>
    <a:swCell>
      <a:tcTxStyle/>
      <a:tcStyle>
        <a:tcBdr/>
      </a:tcStyle>
    </a:swCell>
    <a:firstRow>
      <a:tcTxStyle b="on" i="off"/>
      <a:tcStyle>
        <a:tcBdr/>
        <a:fill>
          <a:solidFill>
            <a:srgbClr val="EDF2E8"/>
          </a:solidFill>
        </a:fill>
      </a:tcStyle>
    </a:firstRow>
    <a:neCell>
      <a:tcTxStyle/>
      <a:tcStyle>
        <a:tcBdr/>
      </a:tcStyle>
    </a:neCell>
    <a:nwCell>
      <a:tcTxStyle/>
      <a:tcStyle>
        <a:tcBdr/>
      </a:tcStyle>
    </a:nwCell>
  </a:tblStyle>
  <a:tblStyle styleId="{AAFE3EED-D448-4DF8-8E30-13D70F829CAF}"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customschemas.google.com/relationships/presentationmetadata" Target="meta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03050a51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803050a51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803050a515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803050a515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5199c2fb5_7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5199c2fb5_7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4f826d8fa_6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84f826d8fa_6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5199c2fb5_1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85199c2fb5_12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4f826d8fa_6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84f826d8fa_6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199c2fb5_9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199c2fb5_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5199c2fb5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5199c2fb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5199c2fb5_13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5199c2fb5_1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5199c2fb5_13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5199c2fb5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5199c2fb5_2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85199c2fb5_2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5199c2fb5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5199c2fb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7786fd014f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7786fd014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030d0237b_4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030d0237b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8030d0237b_4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8030d0237b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5199c2fb5_1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5199c2fb5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5199c2fb5_1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5199c2fb5_1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5199c2fb5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5199c2fb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7786fd014f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7786fd014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030d0237b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8030d0237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8030d0237b_3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8030d0237b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8030d0237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8030d02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030d0237b_3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030d0237b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030d0237b_2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030d0237b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8030d0237b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8030d0237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8030d0237b_3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8030d0237b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5199c2fb5_6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5199c2fb5_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85199c2fb5_6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85199c2fb5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5199c2fb5_6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5199c2fb5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5199c2fb5_1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5199c2fb5_1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5199c2fb5_6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5199c2fb5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7786fd014f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7786fd014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5199c2fb5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85199c2fb5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85199c2fb5_6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85199c2fb5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5199c2fb5_6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85199c2fb5_6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85199c2fb5_6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85199c2fb5_6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5199c2fb5_9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5199c2fb5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5199c2fb5_19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5199c2fb5_19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8030d0237b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8030d0237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5199c2fb5_7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5199c2fb5_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5199c2fb5_7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5199c2fb5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7792f0cb02_3_7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7792f0cb02_3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5199c2fb5_7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5199c2fb5_7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030d0237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8030d0237b_6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5"/>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5"/>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18" name="Google Shape;18;p5"/>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539F8A"/>
                </a:solidFill>
                <a:latin typeface="Gill Sans"/>
                <a:ea typeface="Gill Sans"/>
                <a:cs typeface="Gill Sans"/>
                <a:sym typeface="Gill Sans"/>
              </a:defRPr>
            </a:lvl1pPr>
            <a:lvl2pPr marL="0" lvl="1" indent="0" algn="r">
              <a:spcBef>
                <a:spcPts val="0"/>
              </a:spcBef>
              <a:buNone/>
              <a:defRPr sz="900" b="0" i="0" u="none" strike="noStrike" cap="none">
                <a:solidFill>
                  <a:srgbClr val="539F8A"/>
                </a:solidFill>
                <a:latin typeface="Gill Sans"/>
                <a:ea typeface="Gill Sans"/>
                <a:cs typeface="Gill Sans"/>
                <a:sym typeface="Gill Sans"/>
              </a:defRPr>
            </a:lvl2pPr>
            <a:lvl3pPr marL="0" lvl="2" indent="0" algn="r">
              <a:spcBef>
                <a:spcPts val="0"/>
              </a:spcBef>
              <a:buNone/>
              <a:defRPr sz="900" b="0" i="0" u="none" strike="noStrike" cap="none">
                <a:solidFill>
                  <a:srgbClr val="539F8A"/>
                </a:solidFill>
                <a:latin typeface="Gill Sans"/>
                <a:ea typeface="Gill Sans"/>
                <a:cs typeface="Gill Sans"/>
                <a:sym typeface="Gill Sans"/>
              </a:defRPr>
            </a:lvl3pPr>
            <a:lvl4pPr marL="0" lvl="3" indent="0" algn="r">
              <a:spcBef>
                <a:spcPts val="0"/>
              </a:spcBef>
              <a:buNone/>
              <a:defRPr sz="900" b="0" i="0" u="none" strike="noStrike" cap="none">
                <a:solidFill>
                  <a:srgbClr val="539F8A"/>
                </a:solidFill>
                <a:latin typeface="Gill Sans"/>
                <a:ea typeface="Gill Sans"/>
                <a:cs typeface="Gill Sans"/>
                <a:sym typeface="Gill Sans"/>
              </a:defRPr>
            </a:lvl4pPr>
            <a:lvl5pPr marL="0" lvl="4" indent="0" algn="r">
              <a:spcBef>
                <a:spcPts val="0"/>
              </a:spcBef>
              <a:buNone/>
              <a:defRPr sz="900" b="0" i="0" u="none" strike="noStrike" cap="none">
                <a:solidFill>
                  <a:srgbClr val="539F8A"/>
                </a:solidFill>
                <a:latin typeface="Gill Sans"/>
                <a:ea typeface="Gill Sans"/>
                <a:cs typeface="Gill Sans"/>
                <a:sym typeface="Gill Sans"/>
              </a:defRPr>
            </a:lvl5pPr>
            <a:lvl6pPr marL="0" lvl="5" indent="0" algn="r">
              <a:spcBef>
                <a:spcPts val="0"/>
              </a:spcBef>
              <a:buNone/>
              <a:defRPr sz="900" b="0" i="0" u="none" strike="noStrike" cap="none">
                <a:solidFill>
                  <a:srgbClr val="539F8A"/>
                </a:solidFill>
                <a:latin typeface="Gill Sans"/>
                <a:ea typeface="Gill Sans"/>
                <a:cs typeface="Gill Sans"/>
                <a:sym typeface="Gill Sans"/>
              </a:defRPr>
            </a:lvl6pPr>
            <a:lvl7pPr marL="0" lvl="6" indent="0" algn="r">
              <a:spcBef>
                <a:spcPts val="0"/>
              </a:spcBef>
              <a:buNone/>
              <a:defRPr sz="900" b="0" i="0" u="none" strike="noStrike" cap="none">
                <a:solidFill>
                  <a:srgbClr val="539F8A"/>
                </a:solidFill>
                <a:latin typeface="Gill Sans"/>
                <a:ea typeface="Gill Sans"/>
                <a:cs typeface="Gill Sans"/>
                <a:sym typeface="Gill Sans"/>
              </a:defRPr>
            </a:lvl7pPr>
            <a:lvl8pPr marL="0" lvl="7" indent="0" algn="r">
              <a:spcBef>
                <a:spcPts val="0"/>
              </a:spcBef>
              <a:buNone/>
              <a:defRPr sz="900" b="0" i="0" u="none" strike="noStrike" cap="none">
                <a:solidFill>
                  <a:srgbClr val="539F8A"/>
                </a:solidFill>
                <a:latin typeface="Gill Sans"/>
                <a:ea typeface="Gill Sans"/>
                <a:cs typeface="Gill Sans"/>
                <a:sym typeface="Gill Sans"/>
              </a:defRPr>
            </a:lvl8pPr>
            <a:lvl9pPr marL="0" lvl="8" indent="0" algn="r">
              <a:spcBef>
                <a:spcPts val="0"/>
              </a:spcBef>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4"/>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4"/>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1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5"/>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15"/>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5"/>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539F8A"/>
                </a:solidFill>
                <a:latin typeface="Gill Sans"/>
                <a:ea typeface="Gill Sans"/>
                <a:cs typeface="Gill Sans"/>
                <a:sym typeface="Gill Sans"/>
              </a:defRPr>
            </a:lvl1pPr>
            <a:lvl2pPr marL="0" lvl="1" indent="0" algn="r">
              <a:spcBef>
                <a:spcPts val="0"/>
              </a:spcBef>
              <a:buNone/>
              <a:defRPr sz="900" b="0" i="0" u="none" strike="noStrike" cap="none">
                <a:solidFill>
                  <a:srgbClr val="539F8A"/>
                </a:solidFill>
                <a:latin typeface="Gill Sans"/>
                <a:ea typeface="Gill Sans"/>
                <a:cs typeface="Gill Sans"/>
                <a:sym typeface="Gill Sans"/>
              </a:defRPr>
            </a:lvl2pPr>
            <a:lvl3pPr marL="0" lvl="2" indent="0" algn="r">
              <a:spcBef>
                <a:spcPts val="0"/>
              </a:spcBef>
              <a:buNone/>
              <a:defRPr sz="900" b="0" i="0" u="none" strike="noStrike" cap="none">
                <a:solidFill>
                  <a:srgbClr val="539F8A"/>
                </a:solidFill>
                <a:latin typeface="Gill Sans"/>
                <a:ea typeface="Gill Sans"/>
                <a:cs typeface="Gill Sans"/>
                <a:sym typeface="Gill Sans"/>
              </a:defRPr>
            </a:lvl3pPr>
            <a:lvl4pPr marL="0" lvl="3" indent="0" algn="r">
              <a:spcBef>
                <a:spcPts val="0"/>
              </a:spcBef>
              <a:buNone/>
              <a:defRPr sz="900" b="0" i="0" u="none" strike="noStrike" cap="none">
                <a:solidFill>
                  <a:srgbClr val="539F8A"/>
                </a:solidFill>
                <a:latin typeface="Gill Sans"/>
                <a:ea typeface="Gill Sans"/>
                <a:cs typeface="Gill Sans"/>
                <a:sym typeface="Gill Sans"/>
              </a:defRPr>
            </a:lvl4pPr>
            <a:lvl5pPr marL="0" lvl="4" indent="0" algn="r">
              <a:spcBef>
                <a:spcPts val="0"/>
              </a:spcBef>
              <a:buNone/>
              <a:defRPr sz="900" b="0" i="0" u="none" strike="noStrike" cap="none">
                <a:solidFill>
                  <a:srgbClr val="539F8A"/>
                </a:solidFill>
                <a:latin typeface="Gill Sans"/>
                <a:ea typeface="Gill Sans"/>
                <a:cs typeface="Gill Sans"/>
                <a:sym typeface="Gill Sans"/>
              </a:defRPr>
            </a:lvl5pPr>
            <a:lvl6pPr marL="0" lvl="5" indent="0" algn="r">
              <a:spcBef>
                <a:spcPts val="0"/>
              </a:spcBef>
              <a:buNone/>
              <a:defRPr sz="900" b="0" i="0" u="none" strike="noStrike" cap="none">
                <a:solidFill>
                  <a:srgbClr val="539F8A"/>
                </a:solidFill>
                <a:latin typeface="Gill Sans"/>
                <a:ea typeface="Gill Sans"/>
                <a:cs typeface="Gill Sans"/>
                <a:sym typeface="Gill Sans"/>
              </a:defRPr>
            </a:lvl6pPr>
            <a:lvl7pPr marL="0" lvl="6" indent="0" algn="r">
              <a:spcBef>
                <a:spcPts val="0"/>
              </a:spcBef>
              <a:buNone/>
              <a:defRPr sz="900" b="0" i="0" u="none" strike="noStrike" cap="none">
                <a:solidFill>
                  <a:srgbClr val="539F8A"/>
                </a:solidFill>
                <a:latin typeface="Gill Sans"/>
                <a:ea typeface="Gill Sans"/>
                <a:cs typeface="Gill Sans"/>
                <a:sym typeface="Gill Sans"/>
              </a:defRPr>
            </a:lvl7pPr>
            <a:lvl8pPr marL="0" lvl="7" indent="0" algn="r">
              <a:spcBef>
                <a:spcPts val="0"/>
              </a:spcBef>
              <a:buNone/>
              <a:defRPr sz="900" b="0" i="0" u="none" strike="noStrike" cap="none">
                <a:solidFill>
                  <a:srgbClr val="539F8A"/>
                </a:solidFill>
                <a:latin typeface="Gill Sans"/>
                <a:ea typeface="Gill Sans"/>
                <a:cs typeface="Gill Sans"/>
                <a:sym typeface="Gill Sans"/>
              </a:defRPr>
            </a:lvl8pPr>
            <a:lvl9pPr marL="0" lvl="8" indent="0" algn="r">
              <a:spcBef>
                <a:spcPts val="0"/>
              </a:spcBef>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g84f826d8fa_1_9"/>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84f826d8fa_1_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g84f826d8fa_1_9"/>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05" name="Google Shape;105;g84f826d8fa_1_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84f826d8fa_1_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g84f826d8fa_1_9"/>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g84f826d8fa_1_16"/>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84f826d8fa_1_16"/>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3600"/>
              <a:buFont typeface="Gill Sans"/>
              <a:buNone/>
              <a:defRPr sz="3600" b="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g84f826d8fa_1_16"/>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1656"/>
              <a:buNone/>
              <a:defRPr sz="1800" cap="none">
                <a:solidFill>
                  <a:schemeClr val="accent2"/>
                </a:solidFill>
              </a:defRPr>
            </a:lvl1pPr>
            <a:lvl2pPr marL="914400" lvl="1" indent="-228600" algn="l">
              <a:lnSpc>
                <a:spcPct val="100000"/>
              </a:lnSpc>
              <a:spcBef>
                <a:spcPts val="600"/>
              </a:spcBef>
              <a:spcAft>
                <a:spcPts val="0"/>
              </a:spcAft>
              <a:buSzPts val="1656"/>
              <a:buNone/>
              <a:defRPr sz="1800">
                <a:solidFill>
                  <a:srgbClr val="888888"/>
                </a:solidFill>
              </a:defRPr>
            </a:lvl2pPr>
            <a:lvl3pPr marL="1371600" lvl="2" indent="-228600" algn="l">
              <a:lnSpc>
                <a:spcPct val="100000"/>
              </a:lnSpc>
              <a:spcBef>
                <a:spcPts val="600"/>
              </a:spcBef>
              <a:spcAft>
                <a:spcPts val="0"/>
              </a:spcAft>
              <a:buSzPts val="1472"/>
              <a:buNone/>
              <a:defRPr sz="1600">
                <a:solidFill>
                  <a:srgbClr val="888888"/>
                </a:solidFill>
              </a:defRPr>
            </a:lvl3pPr>
            <a:lvl4pPr marL="1828800" lvl="3" indent="-228600" algn="l">
              <a:lnSpc>
                <a:spcPct val="100000"/>
              </a:lnSpc>
              <a:spcBef>
                <a:spcPts val="600"/>
              </a:spcBef>
              <a:spcAft>
                <a:spcPts val="0"/>
              </a:spcAft>
              <a:buSzPts val="1288"/>
              <a:buNone/>
              <a:defRPr sz="1400">
                <a:solidFill>
                  <a:srgbClr val="888888"/>
                </a:solidFill>
              </a:defRPr>
            </a:lvl4pPr>
            <a:lvl5pPr marL="2286000" lvl="4" indent="-228600" algn="l">
              <a:lnSpc>
                <a:spcPct val="100000"/>
              </a:lnSpc>
              <a:spcBef>
                <a:spcPts val="600"/>
              </a:spcBef>
              <a:spcAft>
                <a:spcPts val="0"/>
              </a:spcAft>
              <a:buSzPts val="1288"/>
              <a:buNone/>
              <a:defRPr sz="1400">
                <a:solidFill>
                  <a:srgbClr val="888888"/>
                </a:solidFill>
              </a:defRPr>
            </a:lvl5pPr>
            <a:lvl6pPr marL="2743200" lvl="5" indent="-228600" algn="l">
              <a:lnSpc>
                <a:spcPct val="100000"/>
              </a:lnSpc>
              <a:spcBef>
                <a:spcPts val="600"/>
              </a:spcBef>
              <a:spcAft>
                <a:spcPts val="0"/>
              </a:spcAft>
              <a:buSzPts val="1288"/>
              <a:buNone/>
              <a:defRPr sz="1400">
                <a:solidFill>
                  <a:srgbClr val="888888"/>
                </a:solidFill>
              </a:defRPr>
            </a:lvl6pPr>
            <a:lvl7pPr marL="3200400" lvl="6" indent="-228600" algn="l">
              <a:lnSpc>
                <a:spcPct val="100000"/>
              </a:lnSpc>
              <a:spcBef>
                <a:spcPts val="600"/>
              </a:spcBef>
              <a:spcAft>
                <a:spcPts val="0"/>
              </a:spcAft>
              <a:buSzPts val="1288"/>
              <a:buNone/>
              <a:defRPr sz="1400">
                <a:solidFill>
                  <a:srgbClr val="888888"/>
                </a:solidFill>
              </a:defRPr>
            </a:lvl7pPr>
            <a:lvl8pPr marL="3657600" lvl="7" indent="-228600" algn="l">
              <a:lnSpc>
                <a:spcPct val="100000"/>
              </a:lnSpc>
              <a:spcBef>
                <a:spcPts val="600"/>
              </a:spcBef>
              <a:spcAft>
                <a:spcPts val="0"/>
              </a:spcAft>
              <a:buSzPts val="1288"/>
              <a:buNone/>
              <a:defRPr sz="1400">
                <a:solidFill>
                  <a:srgbClr val="888888"/>
                </a:solidFill>
              </a:defRPr>
            </a:lvl8pPr>
            <a:lvl9pPr marL="4114800" lvl="8" indent="-228600" algn="l">
              <a:lnSpc>
                <a:spcPct val="100000"/>
              </a:lnSpc>
              <a:spcBef>
                <a:spcPts val="600"/>
              </a:spcBef>
              <a:spcAft>
                <a:spcPts val="600"/>
              </a:spcAft>
              <a:buSzPts val="1288"/>
              <a:buNone/>
              <a:defRPr sz="1400">
                <a:solidFill>
                  <a:srgbClr val="888888"/>
                </a:solidFill>
              </a:defRPr>
            </a:lvl9pPr>
          </a:lstStyle>
          <a:p>
            <a:endParaRPr/>
          </a:p>
        </p:txBody>
      </p:sp>
      <p:sp>
        <p:nvSpPr>
          <p:cNvPr id="112" name="Google Shape;112;g84f826d8fa_1_1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84f826d8fa_1_1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84f826d8fa_1_1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5"/>
        <p:cNvGrpSpPr/>
        <p:nvPr/>
      </p:nvGrpSpPr>
      <p:grpSpPr>
        <a:xfrm>
          <a:off x="0" y="0"/>
          <a:ext cx="0" cy="0"/>
          <a:chOff x="0" y="0"/>
          <a:chExt cx="0" cy="0"/>
        </a:xfrm>
      </p:grpSpPr>
      <p:sp>
        <p:nvSpPr>
          <p:cNvPr id="116" name="Google Shape;116;g84f826d8fa_1_23"/>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84f826d8fa_1_2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84f826d8fa_1_23"/>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19" name="Google Shape;119;g84f826d8fa_1_23"/>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20" name="Google Shape;120;g84f826d8fa_1_2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g84f826d8fa_1_2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g84f826d8fa_1_2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3"/>
        <p:cNvGrpSpPr/>
        <p:nvPr/>
      </p:nvGrpSpPr>
      <p:grpSpPr>
        <a:xfrm>
          <a:off x="0" y="0"/>
          <a:ext cx="0" cy="0"/>
          <a:chOff x="0" y="0"/>
          <a:chExt cx="0" cy="0"/>
        </a:xfrm>
      </p:grpSpPr>
      <p:sp>
        <p:nvSpPr>
          <p:cNvPr id="124" name="Google Shape;124;g84f826d8fa_1_31"/>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84f826d8fa_1_31"/>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84f826d8fa_1_31"/>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127" name="Google Shape;127;g84f826d8fa_1_31"/>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28" name="Google Shape;128;g84f826d8fa_1_31"/>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129" name="Google Shape;129;g84f826d8fa_1_31"/>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30" name="Google Shape;130;g84f826d8fa_1_3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g84f826d8fa_1_3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g84f826d8fa_1_3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3"/>
        <p:cNvGrpSpPr/>
        <p:nvPr/>
      </p:nvGrpSpPr>
      <p:grpSpPr>
        <a:xfrm>
          <a:off x="0" y="0"/>
          <a:ext cx="0" cy="0"/>
          <a:chOff x="0" y="0"/>
          <a:chExt cx="0" cy="0"/>
        </a:xfrm>
      </p:grpSpPr>
      <p:sp>
        <p:nvSpPr>
          <p:cNvPr id="134" name="Google Shape;134;g84f826d8fa_1_41"/>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g84f826d8fa_1_41"/>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g84f826d8fa_1_4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84f826d8fa_1_4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84f826d8fa_1_4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9"/>
        <p:cNvGrpSpPr/>
        <p:nvPr/>
      </p:nvGrpSpPr>
      <p:grpSpPr>
        <a:xfrm>
          <a:off x="0" y="0"/>
          <a:ext cx="0" cy="0"/>
          <a:chOff x="0" y="0"/>
          <a:chExt cx="0" cy="0"/>
        </a:xfrm>
      </p:grpSpPr>
      <p:sp>
        <p:nvSpPr>
          <p:cNvPr id="140" name="Google Shape;140;g84f826d8fa_1_4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g84f826d8fa_1_4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84f826d8fa_1_4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3"/>
        <p:cNvGrpSpPr/>
        <p:nvPr/>
      </p:nvGrpSpPr>
      <p:grpSpPr>
        <a:xfrm>
          <a:off x="0" y="0"/>
          <a:ext cx="0" cy="0"/>
          <a:chOff x="0" y="0"/>
          <a:chExt cx="0" cy="0"/>
        </a:xfrm>
      </p:grpSpPr>
      <p:sp>
        <p:nvSpPr>
          <p:cNvPr id="144" name="Google Shape;144;g84f826d8fa_1_51"/>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84f826d8fa_1_51"/>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539F8A"/>
              </a:buClr>
              <a:buSzPts val="2000"/>
              <a:buFont typeface="Gill Sans"/>
              <a:buNone/>
              <a:defRPr sz="2000" b="0">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g84f826d8fa_1_51"/>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lnSpc>
                <a:spcPct val="100000"/>
              </a:lnSpc>
              <a:spcBef>
                <a:spcPts val="600"/>
              </a:spcBef>
              <a:spcAft>
                <a:spcPts val="0"/>
              </a:spcAft>
              <a:buSzPts val="1656"/>
              <a:buChar char="◼"/>
              <a:defRPr sz="1800">
                <a:solidFill>
                  <a:schemeClr val="dk2"/>
                </a:solidFill>
              </a:defRPr>
            </a:lvl2pPr>
            <a:lvl3pPr marL="1371600" lvl="2" indent="-322072" algn="l">
              <a:lnSpc>
                <a:spcPct val="100000"/>
              </a:lnSpc>
              <a:spcBef>
                <a:spcPts val="600"/>
              </a:spcBef>
              <a:spcAft>
                <a:spcPts val="0"/>
              </a:spcAft>
              <a:buSzPts val="1472"/>
              <a:buChar char="◼"/>
              <a:defRPr sz="1600">
                <a:solidFill>
                  <a:schemeClr val="dk2"/>
                </a:solidFill>
              </a:defRPr>
            </a:lvl3pPr>
            <a:lvl4pPr marL="1828800" lvl="3" indent="-310388" algn="l">
              <a:lnSpc>
                <a:spcPct val="100000"/>
              </a:lnSpc>
              <a:spcBef>
                <a:spcPts val="600"/>
              </a:spcBef>
              <a:spcAft>
                <a:spcPts val="0"/>
              </a:spcAft>
              <a:buSzPts val="1288"/>
              <a:buChar char="◼"/>
              <a:defRPr sz="1400">
                <a:solidFill>
                  <a:schemeClr val="dk2"/>
                </a:solidFill>
              </a:defRPr>
            </a:lvl4pPr>
            <a:lvl5pPr marL="2286000" lvl="4" indent="-310388" algn="l">
              <a:lnSpc>
                <a:spcPct val="100000"/>
              </a:lnSpc>
              <a:spcBef>
                <a:spcPts val="600"/>
              </a:spcBef>
              <a:spcAft>
                <a:spcPts val="0"/>
              </a:spcAft>
              <a:buSzPts val="1288"/>
              <a:buChar char="◼"/>
              <a:defRPr sz="1400">
                <a:solidFill>
                  <a:schemeClr val="dk2"/>
                </a:solidFill>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147" name="Google Shape;147;g84f826d8fa_1_51"/>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SzPts val="1012"/>
              <a:buNone/>
              <a:defRPr sz="1100">
                <a:solidFill>
                  <a:schemeClr val="lt1"/>
                </a:solidFill>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148" name="Google Shape;148;g84f826d8fa_1_5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g84f826d8fa_1_5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84f826d8fa_1_5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g84f826d8fa_1_59"/>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400"/>
              <a:buFont typeface="Gill Sans"/>
              <a:buNone/>
              <a:defRPr sz="24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84f826d8fa_1_59"/>
          <p:cNvSpPr>
            <a:spLocks noGrp="1"/>
          </p:cNvSpPr>
          <p:nvPr>
            <p:ph type="pic" idx="2"/>
          </p:nvPr>
        </p:nvSpPr>
        <p:spPr>
          <a:xfrm>
            <a:off x="447817" y="599725"/>
            <a:ext cx="11290859" cy="3557252"/>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32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1pPr>
            <a:lvl2pPr marR="0" lvl="1"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2pPr>
            <a:lvl3pPr marR="0" lvl="2"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3pPr>
            <a:lvl4pPr marR="0" lvl="3"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4pPr>
            <a:lvl5pPr marR="0" lvl="4"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lnSpc>
                <a:spcPct val="100000"/>
              </a:lnSpc>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154" name="Google Shape;154;g84f826d8fa_1_59"/>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240"/>
              </a:spcBef>
              <a:spcAft>
                <a:spcPts val="0"/>
              </a:spcAft>
              <a:buSzPts val="1104"/>
              <a:buNone/>
              <a:defRPr sz="1200"/>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155" name="Google Shape;155;g84f826d8fa_1_5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g84f826d8fa_1_5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84f826d8fa_1_5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5" name="Google Shape;25;p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g84f826d8fa_1_66"/>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84f826d8fa_1_66"/>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84f826d8fa_1_66"/>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22072" algn="l">
              <a:lnSpc>
                <a:spcPct val="100000"/>
              </a:lnSpc>
              <a:spcBef>
                <a:spcPts val="600"/>
              </a:spcBef>
              <a:spcAft>
                <a:spcPts val="0"/>
              </a:spcAft>
              <a:buSzPts val="1472"/>
              <a:buChar char="◼"/>
              <a:defRPr/>
            </a:lvl2pPr>
            <a:lvl3pPr marL="1371600" lvl="2" indent="-310388" algn="l">
              <a:lnSpc>
                <a:spcPct val="100000"/>
              </a:lnSpc>
              <a:spcBef>
                <a:spcPts val="600"/>
              </a:spcBef>
              <a:spcAft>
                <a:spcPts val="0"/>
              </a:spcAft>
              <a:buSzPts val="1288"/>
              <a:buChar char="◼"/>
              <a:defRPr/>
            </a:lvl3pPr>
            <a:lvl4pPr marL="1828800" lvl="3" indent="-298703" algn="l">
              <a:lnSpc>
                <a:spcPct val="100000"/>
              </a:lnSpc>
              <a:spcBef>
                <a:spcPts val="600"/>
              </a:spcBef>
              <a:spcAft>
                <a:spcPts val="0"/>
              </a:spcAft>
              <a:buSzPts val="1104"/>
              <a:buChar char="◼"/>
              <a:defRPr/>
            </a:lvl4pPr>
            <a:lvl5pPr marL="2286000" lvl="4" indent="-298704" algn="l">
              <a:lnSpc>
                <a:spcPct val="100000"/>
              </a:lnSpc>
              <a:spcBef>
                <a:spcPts val="600"/>
              </a:spcBef>
              <a:spcAft>
                <a:spcPts val="0"/>
              </a:spcAft>
              <a:buSzPts val="1104"/>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62" name="Google Shape;162;g84f826d8fa_1_6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g84f826d8fa_1_6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84f826d8fa_1_6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5"/>
        <p:cNvGrpSpPr/>
        <p:nvPr/>
      </p:nvGrpSpPr>
      <p:grpSpPr>
        <a:xfrm>
          <a:off x="0" y="0"/>
          <a:ext cx="0" cy="0"/>
          <a:chOff x="0" y="0"/>
          <a:chExt cx="0" cy="0"/>
        </a:xfrm>
      </p:grpSpPr>
      <p:sp>
        <p:nvSpPr>
          <p:cNvPr id="166" name="Google Shape;166;g84f826d8fa_1_73"/>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84f826d8fa_1_73"/>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g84f826d8fa_1_73"/>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69" name="Google Shape;169;g84f826d8fa_1_73"/>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g84f826d8fa_1_73"/>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g84f826d8fa_1_73"/>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1"/>
        <p:cNvGrpSpPr/>
        <p:nvPr/>
      </p:nvGrpSpPr>
      <p:grpSpPr>
        <a:xfrm>
          <a:off x="0" y="0"/>
          <a:ext cx="0" cy="0"/>
          <a:chOff x="0" y="0"/>
          <a:chExt cx="0" cy="0"/>
        </a:xfrm>
      </p:grpSpPr>
      <p:sp>
        <p:nvSpPr>
          <p:cNvPr id="182" name="Google Shape;182;g84f826d8fa_6_9"/>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g84f826d8fa_6_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g84f826d8fa_6_9"/>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85" name="Google Shape;185;g84f826d8fa_6_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g84f826d8fa_6_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g84f826d8fa_6_9"/>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8"/>
        <p:cNvGrpSpPr/>
        <p:nvPr/>
      </p:nvGrpSpPr>
      <p:grpSpPr>
        <a:xfrm>
          <a:off x="0" y="0"/>
          <a:ext cx="0" cy="0"/>
          <a:chOff x="0" y="0"/>
          <a:chExt cx="0" cy="0"/>
        </a:xfrm>
      </p:grpSpPr>
      <p:sp>
        <p:nvSpPr>
          <p:cNvPr id="189" name="Google Shape;189;g84f826d8fa_6_16"/>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g84f826d8fa_6_16"/>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84f826d8fa_6_16"/>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92" name="Google Shape;192;g84f826d8fa_6_16"/>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193" name="Google Shape;193;g84f826d8fa_6_1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g84f826d8fa_6_1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g84f826d8fa_6_1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6"/>
        <p:cNvGrpSpPr/>
        <p:nvPr/>
      </p:nvGrpSpPr>
      <p:grpSpPr>
        <a:xfrm>
          <a:off x="0" y="0"/>
          <a:ext cx="0" cy="0"/>
          <a:chOff x="0" y="0"/>
          <a:chExt cx="0" cy="0"/>
        </a:xfrm>
      </p:grpSpPr>
      <p:sp>
        <p:nvSpPr>
          <p:cNvPr id="197" name="Google Shape;197;g84f826d8fa_6_24"/>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g84f826d8fa_6_2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84f826d8fa_6_24"/>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200" name="Google Shape;200;g84f826d8fa_6_24"/>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01" name="Google Shape;201;g84f826d8fa_6_24"/>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202" name="Google Shape;202;g84f826d8fa_6_24"/>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03" name="Google Shape;203;g84f826d8fa_6_2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g84f826d8fa_6_2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84f826d8fa_6_2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g84f826d8fa_6_34"/>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84f826d8fa_6_34"/>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g84f826d8fa_6_3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g84f826d8fa_6_3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84f826d8fa_6_3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
        <p:nvSpPr>
          <p:cNvPr id="213" name="Google Shape;213;g84f826d8fa_6_4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84f826d8fa_6_4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g84f826d8fa_6_4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6"/>
        <p:cNvGrpSpPr/>
        <p:nvPr/>
      </p:nvGrpSpPr>
      <p:grpSpPr>
        <a:xfrm>
          <a:off x="0" y="0"/>
          <a:ext cx="0" cy="0"/>
          <a:chOff x="0" y="0"/>
          <a:chExt cx="0" cy="0"/>
        </a:xfrm>
      </p:grpSpPr>
      <p:sp>
        <p:nvSpPr>
          <p:cNvPr id="217" name="Google Shape;217;g84f826d8fa_6_44"/>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g84f826d8fa_6_44"/>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539F8A"/>
              </a:buClr>
              <a:buSzPts val="2000"/>
              <a:buFont typeface="Gill Sans"/>
              <a:buNone/>
              <a:defRPr sz="2000" b="0">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g84f826d8fa_6_44"/>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lnSpc>
                <a:spcPct val="100000"/>
              </a:lnSpc>
              <a:spcBef>
                <a:spcPts val="600"/>
              </a:spcBef>
              <a:spcAft>
                <a:spcPts val="0"/>
              </a:spcAft>
              <a:buSzPts val="1656"/>
              <a:buChar char="◼"/>
              <a:defRPr sz="1800">
                <a:solidFill>
                  <a:schemeClr val="dk2"/>
                </a:solidFill>
              </a:defRPr>
            </a:lvl2pPr>
            <a:lvl3pPr marL="1371600" lvl="2" indent="-322072" algn="l">
              <a:lnSpc>
                <a:spcPct val="100000"/>
              </a:lnSpc>
              <a:spcBef>
                <a:spcPts val="600"/>
              </a:spcBef>
              <a:spcAft>
                <a:spcPts val="0"/>
              </a:spcAft>
              <a:buSzPts val="1472"/>
              <a:buChar char="◼"/>
              <a:defRPr sz="1600">
                <a:solidFill>
                  <a:schemeClr val="dk2"/>
                </a:solidFill>
              </a:defRPr>
            </a:lvl3pPr>
            <a:lvl4pPr marL="1828800" lvl="3" indent="-310388" algn="l">
              <a:lnSpc>
                <a:spcPct val="100000"/>
              </a:lnSpc>
              <a:spcBef>
                <a:spcPts val="600"/>
              </a:spcBef>
              <a:spcAft>
                <a:spcPts val="0"/>
              </a:spcAft>
              <a:buSzPts val="1288"/>
              <a:buChar char="◼"/>
              <a:defRPr sz="1400">
                <a:solidFill>
                  <a:schemeClr val="dk2"/>
                </a:solidFill>
              </a:defRPr>
            </a:lvl4pPr>
            <a:lvl5pPr marL="2286000" lvl="4" indent="-310388" algn="l">
              <a:lnSpc>
                <a:spcPct val="100000"/>
              </a:lnSpc>
              <a:spcBef>
                <a:spcPts val="600"/>
              </a:spcBef>
              <a:spcAft>
                <a:spcPts val="0"/>
              </a:spcAft>
              <a:buSzPts val="1288"/>
              <a:buChar char="◼"/>
              <a:defRPr sz="1400">
                <a:solidFill>
                  <a:schemeClr val="dk2"/>
                </a:solidFill>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220" name="Google Shape;220;g84f826d8fa_6_44"/>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Autofit/>
          </a:bodyPr>
          <a:lstStyle>
            <a:lvl1pPr marL="457200" lvl="0" indent="-228600" algn="r">
              <a:lnSpc>
                <a:spcPct val="100000"/>
              </a:lnSpc>
              <a:spcBef>
                <a:spcPts val="220"/>
              </a:spcBef>
              <a:spcAft>
                <a:spcPts val="0"/>
              </a:spcAft>
              <a:buSzPts val="1012"/>
              <a:buNone/>
              <a:defRPr sz="1100">
                <a:solidFill>
                  <a:schemeClr val="lt1"/>
                </a:solidFill>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221" name="Google Shape;221;g84f826d8fa_6_4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g84f826d8fa_6_4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g84f826d8fa_6_4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4"/>
        <p:cNvGrpSpPr/>
        <p:nvPr/>
      </p:nvGrpSpPr>
      <p:grpSpPr>
        <a:xfrm>
          <a:off x="0" y="0"/>
          <a:ext cx="0" cy="0"/>
          <a:chOff x="0" y="0"/>
          <a:chExt cx="0" cy="0"/>
        </a:xfrm>
      </p:grpSpPr>
      <p:sp>
        <p:nvSpPr>
          <p:cNvPr id="225" name="Google Shape;225;g84f826d8fa_6_52"/>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2400"/>
              <a:buFont typeface="Gill Sans"/>
              <a:buNone/>
              <a:defRPr sz="24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g84f826d8fa_6_52"/>
          <p:cNvSpPr>
            <a:spLocks noGrp="1"/>
          </p:cNvSpPr>
          <p:nvPr>
            <p:ph type="pic" idx="2"/>
          </p:nvPr>
        </p:nvSpPr>
        <p:spPr>
          <a:xfrm>
            <a:off x="447817" y="599725"/>
            <a:ext cx="11290859" cy="3557252"/>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32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1pPr>
            <a:lvl2pPr marR="0" lvl="1"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2pPr>
            <a:lvl3pPr marR="0" lvl="2"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3pPr>
            <a:lvl4pPr marR="0" lvl="3"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4pPr>
            <a:lvl5pPr marR="0" lvl="4"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lnSpc>
                <a:spcPct val="100000"/>
              </a:lnSpc>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lnSpc>
                <a:spcPct val="100000"/>
              </a:lnSpc>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227" name="Google Shape;227;g84f826d8fa_6_52"/>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240"/>
              </a:spcBef>
              <a:spcAft>
                <a:spcPts val="0"/>
              </a:spcAft>
              <a:buSzPts val="1104"/>
              <a:buNone/>
              <a:defRPr sz="1200"/>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228" name="Google Shape;228;g84f826d8fa_6_5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g84f826d8fa_6_5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g84f826d8fa_6_5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1"/>
        <p:cNvGrpSpPr/>
        <p:nvPr/>
      </p:nvGrpSpPr>
      <p:grpSpPr>
        <a:xfrm>
          <a:off x="0" y="0"/>
          <a:ext cx="0" cy="0"/>
          <a:chOff x="0" y="0"/>
          <a:chExt cx="0" cy="0"/>
        </a:xfrm>
      </p:grpSpPr>
      <p:sp>
        <p:nvSpPr>
          <p:cNvPr id="232" name="Google Shape;232;g84f826d8fa_6_59"/>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g84f826d8fa_6_59"/>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g84f826d8fa_6_59"/>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22072" algn="l">
              <a:lnSpc>
                <a:spcPct val="100000"/>
              </a:lnSpc>
              <a:spcBef>
                <a:spcPts val="600"/>
              </a:spcBef>
              <a:spcAft>
                <a:spcPts val="0"/>
              </a:spcAft>
              <a:buSzPts val="1472"/>
              <a:buChar char="◼"/>
              <a:defRPr/>
            </a:lvl2pPr>
            <a:lvl3pPr marL="1371600" lvl="2" indent="-310388" algn="l">
              <a:lnSpc>
                <a:spcPct val="100000"/>
              </a:lnSpc>
              <a:spcBef>
                <a:spcPts val="600"/>
              </a:spcBef>
              <a:spcAft>
                <a:spcPts val="0"/>
              </a:spcAft>
              <a:buSzPts val="1288"/>
              <a:buChar char="◼"/>
              <a:defRPr/>
            </a:lvl3pPr>
            <a:lvl4pPr marL="1828800" lvl="3" indent="-298703" algn="l">
              <a:lnSpc>
                <a:spcPct val="100000"/>
              </a:lnSpc>
              <a:spcBef>
                <a:spcPts val="600"/>
              </a:spcBef>
              <a:spcAft>
                <a:spcPts val="0"/>
              </a:spcAft>
              <a:buSzPts val="1104"/>
              <a:buChar char="◼"/>
              <a:defRPr/>
            </a:lvl4pPr>
            <a:lvl5pPr marL="2286000" lvl="4" indent="-298704" algn="l">
              <a:lnSpc>
                <a:spcPct val="100000"/>
              </a:lnSpc>
              <a:spcBef>
                <a:spcPts val="600"/>
              </a:spcBef>
              <a:spcAft>
                <a:spcPts val="0"/>
              </a:spcAft>
              <a:buSzPts val="1104"/>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35" name="Google Shape;235;g84f826d8fa_6_5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g84f826d8fa_6_5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g84f826d8fa_6_5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7"/>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7"/>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2" name="Google Shape;32;p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539F8A"/>
                </a:solidFill>
                <a:latin typeface="Gill Sans"/>
                <a:ea typeface="Gill Sans"/>
                <a:cs typeface="Gill Sans"/>
                <a:sym typeface="Gill Sans"/>
              </a:defRPr>
            </a:lvl1pPr>
            <a:lvl2pPr marL="0" lvl="1" indent="0" algn="r">
              <a:spcBef>
                <a:spcPts val="0"/>
              </a:spcBef>
              <a:buNone/>
              <a:defRPr sz="900" b="0" i="0" u="none" strike="noStrike" cap="none">
                <a:solidFill>
                  <a:srgbClr val="539F8A"/>
                </a:solidFill>
                <a:latin typeface="Gill Sans"/>
                <a:ea typeface="Gill Sans"/>
                <a:cs typeface="Gill Sans"/>
                <a:sym typeface="Gill Sans"/>
              </a:defRPr>
            </a:lvl2pPr>
            <a:lvl3pPr marL="0" lvl="2" indent="0" algn="r">
              <a:spcBef>
                <a:spcPts val="0"/>
              </a:spcBef>
              <a:buNone/>
              <a:defRPr sz="900" b="0" i="0" u="none" strike="noStrike" cap="none">
                <a:solidFill>
                  <a:srgbClr val="539F8A"/>
                </a:solidFill>
                <a:latin typeface="Gill Sans"/>
                <a:ea typeface="Gill Sans"/>
                <a:cs typeface="Gill Sans"/>
                <a:sym typeface="Gill Sans"/>
              </a:defRPr>
            </a:lvl3pPr>
            <a:lvl4pPr marL="0" lvl="3" indent="0" algn="r">
              <a:spcBef>
                <a:spcPts val="0"/>
              </a:spcBef>
              <a:buNone/>
              <a:defRPr sz="900" b="0" i="0" u="none" strike="noStrike" cap="none">
                <a:solidFill>
                  <a:srgbClr val="539F8A"/>
                </a:solidFill>
                <a:latin typeface="Gill Sans"/>
                <a:ea typeface="Gill Sans"/>
                <a:cs typeface="Gill Sans"/>
                <a:sym typeface="Gill Sans"/>
              </a:defRPr>
            </a:lvl4pPr>
            <a:lvl5pPr marL="0" lvl="4" indent="0" algn="r">
              <a:spcBef>
                <a:spcPts val="0"/>
              </a:spcBef>
              <a:buNone/>
              <a:defRPr sz="900" b="0" i="0" u="none" strike="noStrike" cap="none">
                <a:solidFill>
                  <a:srgbClr val="539F8A"/>
                </a:solidFill>
                <a:latin typeface="Gill Sans"/>
                <a:ea typeface="Gill Sans"/>
                <a:cs typeface="Gill Sans"/>
                <a:sym typeface="Gill Sans"/>
              </a:defRPr>
            </a:lvl5pPr>
            <a:lvl6pPr marL="0" lvl="5" indent="0" algn="r">
              <a:spcBef>
                <a:spcPts val="0"/>
              </a:spcBef>
              <a:buNone/>
              <a:defRPr sz="900" b="0" i="0" u="none" strike="noStrike" cap="none">
                <a:solidFill>
                  <a:srgbClr val="539F8A"/>
                </a:solidFill>
                <a:latin typeface="Gill Sans"/>
                <a:ea typeface="Gill Sans"/>
                <a:cs typeface="Gill Sans"/>
                <a:sym typeface="Gill Sans"/>
              </a:defRPr>
            </a:lvl6pPr>
            <a:lvl7pPr marL="0" lvl="6" indent="0" algn="r">
              <a:spcBef>
                <a:spcPts val="0"/>
              </a:spcBef>
              <a:buNone/>
              <a:defRPr sz="900" b="0" i="0" u="none" strike="noStrike" cap="none">
                <a:solidFill>
                  <a:srgbClr val="539F8A"/>
                </a:solidFill>
                <a:latin typeface="Gill Sans"/>
                <a:ea typeface="Gill Sans"/>
                <a:cs typeface="Gill Sans"/>
                <a:sym typeface="Gill Sans"/>
              </a:defRPr>
            </a:lvl7pPr>
            <a:lvl8pPr marL="0" lvl="7" indent="0" algn="r">
              <a:spcBef>
                <a:spcPts val="0"/>
              </a:spcBef>
              <a:buNone/>
              <a:defRPr sz="900" b="0" i="0" u="none" strike="noStrike" cap="none">
                <a:solidFill>
                  <a:srgbClr val="539F8A"/>
                </a:solidFill>
                <a:latin typeface="Gill Sans"/>
                <a:ea typeface="Gill Sans"/>
                <a:cs typeface="Gill Sans"/>
                <a:sym typeface="Gill Sans"/>
              </a:defRPr>
            </a:lvl8pPr>
            <a:lvl9pPr marL="0" lvl="8" indent="0" algn="r">
              <a:spcBef>
                <a:spcPts val="0"/>
              </a:spcBef>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8"/>
        <p:cNvGrpSpPr/>
        <p:nvPr/>
      </p:nvGrpSpPr>
      <p:grpSpPr>
        <a:xfrm>
          <a:off x="0" y="0"/>
          <a:ext cx="0" cy="0"/>
          <a:chOff x="0" y="0"/>
          <a:chExt cx="0" cy="0"/>
        </a:xfrm>
      </p:grpSpPr>
      <p:sp>
        <p:nvSpPr>
          <p:cNvPr id="239" name="Google Shape;239;g84f826d8fa_6_66"/>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84f826d8fa_6_66"/>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g84f826d8fa_6_66"/>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242" name="Google Shape;242;g84f826d8fa_6_66"/>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539F8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84f826d8fa_6_66"/>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g84f826d8fa_6_66"/>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g85199c2fb5_21_6"/>
          <p:cNvSpPr txBox="1">
            <a:spLocks noGrp="1"/>
          </p:cNvSpPr>
          <p:nvPr>
            <p:ph type="sldNum" idx="12"/>
          </p:nvPr>
        </p:nvSpPr>
        <p:spPr>
          <a:xfrm>
            <a:off x="11296610" y="6217623"/>
            <a:ext cx="731600" cy="524800"/>
          </a:xfrm>
          <a:prstGeom prst="rect">
            <a:avLst/>
          </a:prstGeom>
          <a:noFill/>
          <a:ln>
            <a:noFill/>
          </a:ln>
        </p:spPr>
        <p:txBody>
          <a:bodyPr spcFirstLastPara="1" wrap="square" lIns="121900" tIns="121900" rIns="121900" bIns="121900" anchor="ctr" anchorCtr="0">
            <a:no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3"/>
        <p:cNvGrpSpPr/>
        <p:nvPr/>
      </p:nvGrpSpPr>
      <p:grpSpPr>
        <a:xfrm>
          <a:off x="0" y="0"/>
          <a:ext cx="0" cy="0"/>
          <a:chOff x="0" y="0"/>
          <a:chExt cx="0" cy="0"/>
        </a:xfrm>
      </p:grpSpPr>
      <p:sp>
        <p:nvSpPr>
          <p:cNvPr id="254" name="Google Shape;254;g85199c2fb5_21_8"/>
          <p:cNvSpPr txBox="1">
            <a:spLocks noGrp="1"/>
          </p:cNvSpPr>
          <p:nvPr>
            <p:ph type="ctrTitle"/>
          </p:nvPr>
        </p:nvSpPr>
        <p:spPr>
          <a:xfrm>
            <a:off x="1524000" y="1122363"/>
            <a:ext cx="9144000" cy="2387600"/>
          </a:xfrm>
          <a:prstGeom prst="rect">
            <a:avLst/>
          </a:prstGeom>
          <a:noFill/>
          <a:ln>
            <a:noFill/>
          </a:ln>
        </p:spPr>
        <p:txBody>
          <a:bodyPr spcFirstLastPara="1" wrap="square" lIns="121900" tIns="60925" rIns="121900" bIns="60925"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55" name="Google Shape;255;g85199c2fb5_21_8"/>
          <p:cNvSpPr txBox="1">
            <a:spLocks noGrp="1"/>
          </p:cNvSpPr>
          <p:nvPr>
            <p:ph type="subTitle" idx="1"/>
          </p:nvPr>
        </p:nvSpPr>
        <p:spPr>
          <a:xfrm>
            <a:off x="1524000" y="3602037"/>
            <a:ext cx="9144000" cy="1655763"/>
          </a:xfrm>
          <a:prstGeom prst="rect">
            <a:avLst/>
          </a:prstGeom>
          <a:noFill/>
          <a:ln>
            <a:noFill/>
          </a:ln>
        </p:spPr>
        <p:txBody>
          <a:bodyPr spcFirstLastPara="1" wrap="square" lIns="121900" tIns="60925" rIns="121900" bIns="60925"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6" name="Google Shape;256;g85199c2fb5_21_8"/>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57" name="Google Shape;257;g85199c2fb5_21_8"/>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58" name="Google Shape;258;g85199c2fb5_21_8"/>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9"/>
        <p:cNvGrpSpPr/>
        <p:nvPr/>
      </p:nvGrpSpPr>
      <p:grpSpPr>
        <a:xfrm>
          <a:off x="0" y="0"/>
          <a:ext cx="0" cy="0"/>
          <a:chOff x="0" y="0"/>
          <a:chExt cx="0" cy="0"/>
        </a:xfrm>
      </p:grpSpPr>
      <p:sp>
        <p:nvSpPr>
          <p:cNvPr id="260" name="Google Shape;260;g85199c2fb5_21_14"/>
          <p:cNvSpPr txBox="1">
            <a:spLocks noGrp="1"/>
          </p:cNvSpPr>
          <p:nvPr>
            <p:ph type="title"/>
          </p:nvPr>
        </p:nvSpPr>
        <p:spPr>
          <a:xfrm>
            <a:off x="838200" y="365125"/>
            <a:ext cx="10515600" cy="1325563"/>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61" name="Google Shape;261;g85199c2fb5_21_14"/>
          <p:cNvSpPr txBox="1">
            <a:spLocks noGrp="1"/>
          </p:cNvSpPr>
          <p:nvPr>
            <p:ph type="body" idx="1"/>
          </p:nvPr>
        </p:nvSpPr>
        <p:spPr>
          <a:xfrm>
            <a:off x="838200" y="1825625"/>
            <a:ext cx="10515600" cy="4351339"/>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62" name="Google Shape;262;g85199c2fb5_21_14"/>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63" name="Google Shape;263;g85199c2fb5_21_14"/>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64" name="Google Shape;264;g85199c2fb5_21_14"/>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5"/>
        <p:cNvGrpSpPr/>
        <p:nvPr/>
      </p:nvGrpSpPr>
      <p:grpSpPr>
        <a:xfrm>
          <a:off x="0" y="0"/>
          <a:ext cx="0" cy="0"/>
          <a:chOff x="0" y="0"/>
          <a:chExt cx="0" cy="0"/>
        </a:xfrm>
      </p:grpSpPr>
      <p:sp>
        <p:nvSpPr>
          <p:cNvPr id="266" name="Google Shape;266;g85199c2fb5_21_20"/>
          <p:cNvSpPr txBox="1">
            <a:spLocks noGrp="1"/>
          </p:cNvSpPr>
          <p:nvPr>
            <p:ph type="title"/>
          </p:nvPr>
        </p:nvSpPr>
        <p:spPr>
          <a:xfrm>
            <a:off x="831851" y="1709739"/>
            <a:ext cx="10515600" cy="2852737"/>
          </a:xfrm>
          <a:prstGeom prst="rect">
            <a:avLst/>
          </a:prstGeom>
          <a:noFill/>
          <a:ln>
            <a:noFill/>
          </a:ln>
        </p:spPr>
        <p:txBody>
          <a:bodyPr spcFirstLastPara="1" wrap="square" lIns="121900" tIns="60925" rIns="121900" bIns="60925"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67" name="Google Shape;267;g85199c2fb5_21_20"/>
          <p:cNvSpPr txBox="1">
            <a:spLocks noGrp="1"/>
          </p:cNvSpPr>
          <p:nvPr>
            <p:ph type="body" idx="1"/>
          </p:nvPr>
        </p:nvSpPr>
        <p:spPr>
          <a:xfrm>
            <a:off x="831851" y="4589464"/>
            <a:ext cx="10515600" cy="1500187"/>
          </a:xfrm>
          <a:prstGeom prst="rect">
            <a:avLst/>
          </a:prstGeom>
          <a:noFill/>
          <a:ln>
            <a:noFill/>
          </a:ln>
        </p:spPr>
        <p:txBody>
          <a:bodyPr spcFirstLastPara="1" wrap="square" lIns="121900" tIns="60925" rIns="121900" bIns="60925"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8" name="Google Shape;268;g85199c2fb5_21_20"/>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69" name="Google Shape;269;g85199c2fb5_21_20"/>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70" name="Google Shape;270;g85199c2fb5_21_20"/>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1"/>
        <p:cNvGrpSpPr/>
        <p:nvPr/>
      </p:nvGrpSpPr>
      <p:grpSpPr>
        <a:xfrm>
          <a:off x="0" y="0"/>
          <a:ext cx="0" cy="0"/>
          <a:chOff x="0" y="0"/>
          <a:chExt cx="0" cy="0"/>
        </a:xfrm>
      </p:grpSpPr>
      <p:sp>
        <p:nvSpPr>
          <p:cNvPr id="272" name="Google Shape;272;g85199c2fb5_21_26"/>
          <p:cNvSpPr txBox="1">
            <a:spLocks noGrp="1"/>
          </p:cNvSpPr>
          <p:nvPr>
            <p:ph type="title"/>
          </p:nvPr>
        </p:nvSpPr>
        <p:spPr>
          <a:xfrm>
            <a:off x="838200" y="365125"/>
            <a:ext cx="10515600" cy="1325563"/>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73" name="Google Shape;273;g85199c2fb5_21_26"/>
          <p:cNvSpPr txBox="1">
            <a:spLocks noGrp="1"/>
          </p:cNvSpPr>
          <p:nvPr>
            <p:ph type="body" idx="1"/>
          </p:nvPr>
        </p:nvSpPr>
        <p:spPr>
          <a:xfrm>
            <a:off x="838200" y="1825625"/>
            <a:ext cx="5181600" cy="4351339"/>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74" name="Google Shape;274;g85199c2fb5_21_26"/>
          <p:cNvSpPr txBox="1">
            <a:spLocks noGrp="1"/>
          </p:cNvSpPr>
          <p:nvPr>
            <p:ph type="body" idx="2"/>
          </p:nvPr>
        </p:nvSpPr>
        <p:spPr>
          <a:xfrm>
            <a:off x="6172200" y="1825625"/>
            <a:ext cx="5181600" cy="4351339"/>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75" name="Google Shape;275;g85199c2fb5_21_26"/>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76" name="Google Shape;276;g85199c2fb5_21_26"/>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77" name="Google Shape;277;g85199c2fb5_21_26"/>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8"/>
        <p:cNvGrpSpPr/>
        <p:nvPr/>
      </p:nvGrpSpPr>
      <p:grpSpPr>
        <a:xfrm>
          <a:off x="0" y="0"/>
          <a:ext cx="0" cy="0"/>
          <a:chOff x="0" y="0"/>
          <a:chExt cx="0" cy="0"/>
        </a:xfrm>
      </p:grpSpPr>
      <p:sp>
        <p:nvSpPr>
          <p:cNvPr id="279" name="Google Shape;279;g85199c2fb5_21_33"/>
          <p:cNvSpPr txBox="1">
            <a:spLocks noGrp="1"/>
          </p:cNvSpPr>
          <p:nvPr>
            <p:ph type="title"/>
          </p:nvPr>
        </p:nvSpPr>
        <p:spPr>
          <a:xfrm>
            <a:off x="839788" y="365125"/>
            <a:ext cx="10515600" cy="1325563"/>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80" name="Google Shape;280;g85199c2fb5_21_33"/>
          <p:cNvSpPr txBox="1">
            <a:spLocks noGrp="1"/>
          </p:cNvSpPr>
          <p:nvPr>
            <p:ph type="body" idx="1"/>
          </p:nvPr>
        </p:nvSpPr>
        <p:spPr>
          <a:xfrm>
            <a:off x="839789" y="1681163"/>
            <a:ext cx="5157787" cy="823912"/>
          </a:xfrm>
          <a:prstGeom prst="rect">
            <a:avLst/>
          </a:prstGeom>
          <a:noFill/>
          <a:ln>
            <a:noFill/>
          </a:ln>
        </p:spPr>
        <p:txBody>
          <a:bodyPr spcFirstLastPara="1" wrap="square" lIns="121900" tIns="60925" rIns="121900" bIns="60925"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1" name="Google Shape;281;g85199c2fb5_21_33"/>
          <p:cNvSpPr txBox="1">
            <a:spLocks noGrp="1"/>
          </p:cNvSpPr>
          <p:nvPr>
            <p:ph type="body" idx="2"/>
          </p:nvPr>
        </p:nvSpPr>
        <p:spPr>
          <a:xfrm>
            <a:off x="839789" y="2505075"/>
            <a:ext cx="5157787" cy="3684588"/>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82" name="Google Shape;282;g85199c2fb5_21_33"/>
          <p:cNvSpPr txBox="1">
            <a:spLocks noGrp="1"/>
          </p:cNvSpPr>
          <p:nvPr>
            <p:ph type="body" idx="3"/>
          </p:nvPr>
        </p:nvSpPr>
        <p:spPr>
          <a:xfrm>
            <a:off x="6172200" y="1681163"/>
            <a:ext cx="5183188" cy="823912"/>
          </a:xfrm>
          <a:prstGeom prst="rect">
            <a:avLst/>
          </a:prstGeom>
          <a:noFill/>
          <a:ln>
            <a:noFill/>
          </a:ln>
        </p:spPr>
        <p:txBody>
          <a:bodyPr spcFirstLastPara="1" wrap="square" lIns="121900" tIns="60925" rIns="121900" bIns="60925"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3" name="Google Shape;283;g85199c2fb5_21_33"/>
          <p:cNvSpPr txBox="1">
            <a:spLocks noGrp="1"/>
          </p:cNvSpPr>
          <p:nvPr>
            <p:ph type="body" idx="4"/>
          </p:nvPr>
        </p:nvSpPr>
        <p:spPr>
          <a:xfrm>
            <a:off x="6172200" y="2505075"/>
            <a:ext cx="5183188" cy="3684588"/>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284" name="Google Shape;284;g85199c2fb5_21_33"/>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85" name="Google Shape;285;g85199c2fb5_21_33"/>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86" name="Google Shape;286;g85199c2fb5_21_33"/>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7"/>
        <p:cNvGrpSpPr/>
        <p:nvPr/>
      </p:nvGrpSpPr>
      <p:grpSpPr>
        <a:xfrm>
          <a:off x="0" y="0"/>
          <a:ext cx="0" cy="0"/>
          <a:chOff x="0" y="0"/>
          <a:chExt cx="0" cy="0"/>
        </a:xfrm>
      </p:grpSpPr>
      <p:sp>
        <p:nvSpPr>
          <p:cNvPr id="288" name="Google Shape;288;g85199c2fb5_21_42"/>
          <p:cNvSpPr txBox="1">
            <a:spLocks noGrp="1"/>
          </p:cNvSpPr>
          <p:nvPr>
            <p:ph type="title"/>
          </p:nvPr>
        </p:nvSpPr>
        <p:spPr>
          <a:xfrm>
            <a:off x="838200" y="365125"/>
            <a:ext cx="10515600" cy="1325563"/>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89" name="Google Shape;289;g85199c2fb5_21_42"/>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90" name="Google Shape;290;g85199c2fb5_21_42"/>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91" name="Google Shape;291;g85199c2fb5_21_42"/>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2"/>
        <p:cNvGrpSpPr/>
        <p:nvPr/>
      </p:nvGrpSpPr>
      <p:grpSpPr>
        <a:xfrm>
          <a:off x="0" y="0"/>
          <a:ext cx="0" cy="0"/>
          <a:chOff x="0" y="0"/>
          <a:chExt cx="0" cy="0"/>
        </a:xfrm>
      </p:grpSpPr>
      <p:sp>
        <p:nvSpPr>
          <p:cNvPr id="293" name="Google Shape;293;g85199c2fb5_21_47"/>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94" name="Google Shape;294;g85199c2fb5_21_47"/>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295" name="Google Shape;295;g85199c2fb5_21_47"/>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6"/>
        <p:cNvGrpSpPr/>
        <p:nvPr/>
      </p:nvGrpSpPr>
      <p:grpSpPr>
        <a:xfrm>
          <a:off x="0" y="0"/>
          <a:ext cx="0" cy="0"/>
          <a:chOff x="0" y="0"/>
          <a:chExt cx="0" cy="0"/>
        </a:xfrm>
      </p:grpSpPr>
      <p:sp>
        <p:nvSpPr>
          <p:cNvPr id="297" name="Google Shape;297;g85199c2fb5_21_51"/>
          <p:cNvSpPr txBox="1">
            <a:spLocks noGrp="1"/>
          </p:cNvSpPr>
          <p:nvPr>
            <p:ph type="title"/>
          </p:nvPr>
        </p:nvSpPr>
        <p:spPr>
          <a:xfrm>
            <a:off x="839788" y="457200"/>
            <a:ext cx="3932237" cy="1600200"/>
          </a:xfrm>
          <a:prstGeom prst="rect">
            <a:avLst/>
          </a:prstGeom>
          <a:noFill/>
          <a:ln>
            <a:noFill/>
          </a:ln>
        </p:spPr>
        <p:txBody>
          <a:bodyPr spcFirstLastPara="1" wrap="square" lIns="121900" tIns="60925" rIns="121900" bIns="60925"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298" name="Google Shape;298;g85199c2fb5_21_51"/>
          <p:cNvSpPr txBox="1">
            <a:spLocks noGrp="1"/>
          </p:cNvSpPr>
          <p:nvPr>
            <p:ph type="body" idx="1"/>
          </p:nvPr>
        </p:nvSpPr>
        <p:spPr>
          <a:xfrm>
            <a:off x="5183188" y="987425"/>
            <a:ext cx="6172200" cy="4873625"/>
          </a:xfrm>
          <a:prstGeom prst="rect">
            <a:avLst/>
          </a:prstGeom>
          <a:noFill/>
          <a:ln>
            <a:noFill/>
          </a:ln>
        </p:spPr>
        <p:txBody>
          <a:bodyPr spcFirstLastPara="1" wrap="square" lIns="121900" tIns="60925" rIns="121900" bIns="60925"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9" name="Google Shape;299;g85199c2fb5_21_51"/>
          <p:cNvSpPr txBox="1">
            <a:spLocks noGrp="1"/>
          </p:cNvSpPr>
          <p:nvPr>
            <p:ph type="body" idx="2"/>
          </p:nvPr>
        </p:nvSpPr>
        <p:spPr>
          <a:xfrm>
            <a:off x="839788" y="2057400"/>
            <a:ext cx="3932237" cy="3811588"/>
          </a:xfrm>
          <a:prstGeom prst="rect">
            <a:avLst/>
          </a:prstGeom>
          <a:noFill/>
          <a:ln>
            <a:noFill/>
          </a:ln>
        </p:spPr>
        <p:txBody>
          <a:bodyPr spcFirstLastPara="1" wrap="square" lIns="121900" tIns="60925" rIns="121900" bIns="60925"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0" name="Google Shape;300;g85199c2fb5_21_51"/>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01" name="Google Shape;301;g85199c2fb5_21_51"/>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02" name="Google Shape;302;g85199c2fb5_21_51"/>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8"/>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9" name="Google Shape;39;p8"/>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0" name="Google Shape;40;p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3"/>
        <p:cNvGrpSpPr/>
        <p:nvPr/>
      </p:nvGrpSpPr>
      <p:grpSpPr>
        <a:xfrm>
          <a:off x="0" y="0"/>
          <a:ext cx="0" cy="0"/>
          <a:chOff x="0" y="0"/>
          <a:chExt cx="0" cy="0"/>
        </a:xfrm>
      </p:grpSpPr>
      <p:sp>
        <p:nvSpPr>
          <p:cNvPr id="304" name="Google Shape;304;g85199c2fb5_21_58"/>
          <p:cNvSpPr txBox="1">
            <a:spLocks noGrp="1"/>
          </p:cNvSpPr>
          <p:nvPr>
            <p:ph type="title"/>
          </p:nvPr>
        </p:nvSpPr>
        <p:spPr>
          <a:xfrm>
            <a:off x="839788" y="457200"/>
            <a:ext cx="3932237" cy="1600200"/>
          </a:xfrm>
          <a:prstGeom prst="rect">
            <a:avLst/>
          </a:prstGeom>
          <a:noFill/>
          <a:ln>
            <a:noFill/>
          </a:ln>
        </p:spPr>
        <p:txBody>
          <a:bodyPr spcFirstLastPara="1" wrap="square" lIns="121900" tIns="60925" rIns="121900" bIns="60925"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05" name="Google Shape;305;g85199c2fb5_21_58"/>
          <p:cNvSpPr>
            <a:spLocks noGrp="1"/>
          </p:cNvSpPr>
          <p:nvPr>
            <p:ph type="pic" idx="2"/>
          </p:nvPr>
        </p:nvSpPr>
        <p:spPr>
          <a:xfrm>
            <a:off x="5183188" y="987425"/>
            <a:ext cx="6172200" cy="4873625"/>
          </a:xfrm>
          <a:prstGeom prst="rect">
            <a:avLst/>
          </a:prstGeom>
          <a:noFill/>
          <a:ln>
            <a:noFill/>
          </a:ln>
        </p:spPr>
        <p:txBody>
          <a:bodyPr spcFirstLastPara="1" wrap="square" lIns="121900" tIns="60925" rIns="121900" bIns="609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06" name="Google Shape;306;g85199c2fb5_21_58"/>
          <p:cNvSpPr txBox="1">
            <a:spLocks noGrp="1"/>
          </p:cNvSpPr>
          <p:nvPr>
            <p:ph type="body" idx="1"/>
          </p:nvPr>
        </p:nvSpPr>
        <p:spPr>
          <a:xfrm>
            <a:off x="839788" y="2057400"/>
            <a:ext cx="3932237" cy="3811588"/>
          </a:xfrm>
          <a:prstGeom prst="rect">
            <a:avLst/>
          </a:prstGeom>
          <a:noFill/>
          <a:ln>
            <a:noFill/>
          </a:ln>
        </p:spPr>
        <p:txBody>
          <a:bodyPr spcFirstLastPara="1" wrap="square" lIns="121900" tIns="60925" rIns="121900" bIns="60925"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7" name="Google Shape;307;g85199c2fb5_21_58"/>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08" name="Google Shape;308;g85199c2fb5_21_58"/>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09" name="Google Shape;309;g85199c2fb5_21_58"/>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g85199c2fb5_21_65"/>
          <p:cNvSpPr txBox="1">
            <a:spLocks noGrp="1"/>
          </p:cNvSpPr>
          <p:nvPr>
            <p:ph type="title"/>
          </p:nvPr>
        </p:nvSpPr>
        <p:spPr>
          <a:xfrm>
            <a:off x="838200" y="365125"/>
            <a:ext cx="10515600" cy="1325563"/>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12" name="Google Shape;312;g85199c2fb5_21_65"/>
          <p:cNvSpPr txBox="1">
            <a:spLocks noGrp="1"/>
          </p:cNvSpPr>
          <p:nvPr>
            <p:ph type="body" idx="1"/>
          </p:nvPr>
        </p:nvSpPr>
        <p:spPr>
          <a:xfrm rot="5400000">
            <a:off x="3920330" y="-1256505"/>
            <a:ext cx="4351339" cy="10515600"/>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313" name="Google Shape;313;g85199c2fb5_21_65"/>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14" name="Google Shape;314;g85199c2fb5_21_65"/>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15" name="Google Shape;315;g85199c2fb5_21_65"/>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g85199c2fb5_21_71"/>
          <p:cNvSpPr txBox="1">
            <a:spLocks noGrp="1"/>
          </p:cNvSpPr>
          <p:nvPr>
            <p:ph type="title"/>
          </p:nvPr>
        </p:nvSpPr>
        <p:spPr>
          <a:xfrm rot="5400000">
            <a:off x="7133431" y="1956595"/>
            <a:ext cx="5811839" cy="2628900"/>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chemeClr val="dk1"/>
              </a:buClr>
              <a:buSzPts val="2400"/>
              <a:buNone/>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a:endParaRPr/>
          </a:p>
        </p:txBody>
      </p:sp>
      <p:sp>
        <p:nvSpPr>
          <p:cNvPr id="318" name="Google Shape;318;g85199c2fb5_21_71"/>
          <p:cNvSpPr txBox="1">
            <a:spLocks noGrp="1"/>
          </p:cNvSpPr>
          <p:nvPr>
            <p:ph type="body" idx="1"/>
          </p:nvPr>
        </p:nvSpPr>
        <p:spPr>
          <a:xfrm rot="5400000">
            <a:off x="1799431" y="-596105"/>
            <a:ext cx="5811839" cy="7734300"/>
          </a:xfrm>
          <a:prstGeom prst="rect">
            <a:avLst/>
          </a:prstGeom>
          <a:noFill/>
          <a:ln>
            <a:noFill/>
          </a:ln>
        </p:spPr>
        <p:txBody>
          <a:bodyPr spcFirstLastPara="1" wrap="square" lIns="121900" tIns="60925" rIns="121900" bIns="60925" anchor="t" anchorCtr="0">
            <a:noAutofit/>
          </a:bodyPr>
          <a:lstStyle>
            <a:lvl1pPr marL="457200" lvl="0" indent="-381000" algn="l">
              <a:lnSpc>
                <a:spcPct val="90000"/>
              </a:lnSpc>
              <a:spcBef>
                <a:spcPts val="1000"/>
              </a:spcBef>
              <a:spcAft>
                <a:spcPts val="0"/>
              </a:spcAft>
              <a:buClr>
                <a:schemeClr val="dk1"/>
              </a:buClr>
              <a:buSzPts val="24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81000" algn="l">
              <a:lnSpc>
                <a:spcPct val="90000"/>
              </a:lnSpc>
              <a:spcBef>
                <a:spcPts val="500"/>
              </a:spcBef>
              <a:spcAft>
                <a:spcPts val="0"/>
              </a:spcAft>
              <a:buClr>
                <a:schemeClr val="dk1"/>
              </a:buClr>
              <a:buSzPts val="2400"/>
              <a:buChar char="•"/>
              <a:defRPr/>
            </a:lvl3pPr>
            <a:lvl4pPr marL="1828800" lvl="3" indent="-381000" algn="l">
              <a:lnSpc>
                <a:spcPct val="90000"/>
              </a:lnSpc>
              <a:spcBef>
                <a:spcPts val="500"/>
              </a:spcBef>
              <a:spcAft>
                <a:spcPts val="0"/>
              </a:spcAft>
              <a:buClr>
                <a:schemeClr val="dk1"/>
              </a:buClr>
              <a:buSzPts val="2400"/>
              <a:buChar char="•"/>
              <a:defRPr/>
            </a:lvl4pPr>
            <a:lvl5pPr marL="2286000" lvl="4" indent="-381000" algn="l">
              <a:lnSpc>
                <a:spcPct val="90000"/>
              </a:lnSpc>
              <a:spcBef>
                <a:spcPts val="500"/>
              </a:spcBef>
              <a:spcAft>
                <a:spcPts val="0"/>
              </a:spcAft>
              <a:buClr>
                <a:schemeClr val="dk1"/>
              </a:buClr>
              <a:buSzPts val="2400"/>
              <a:buChar char="•"/>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sp>
        <p:nvSpPr>
          <p:cNvPr id="319" name="Google Shape;319;g85199c2fb5_21_71"/>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lvl="0" algn="l">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20" name="Google Shape;320;g85199c2fb5_21_71"/>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lvl="0" algn="ctr">
              <a:spcBef>
                <a:spcPts val="0"/>
              </a:spcBef>
              <a:spcAft>
                <a:spcPts val="0"/>
              </a:spcAft>
              <a:buSzPts val="1900"/>
              <a:buNone/>
              <a:defRPr/>
            </a:lvl1pPr>
            <a:lvl2pPr lvl="1" algn="l">
              <a:spcBef>
                <a:spcPts val="0"/>
              </a:spcBef>
              <a:spcAft>
                <a:spcPts val="0"/>
              </a:spcAft>
              <a:buSzPts val="1900"/>
              <a:buNone/>
              <a:defRPr/>
            </a:lvl2pPr>
            <a:lvl3pPr lvl="2" algn="l">
              <a:spcBef>
                <a:spcPts val="0"/>
              </a:spcBef>
              <a:spcAft>
                <a:spcPts val="0"/>
              </a:spcAft>
              <a:buSzPts val="1900"/>
              <a:buNone/>
              <a:defRPr/>
            </a:lvl3pPr>
            <a:lvl4pPr lvl="3" algn="l">
              <a:spcBef>
                <a:spcPts val="0"/>
              </a:spcBef>
              <a:spcAft>
                <a:spcPts val="0"/>
              </a:spcAft>
              <a:buSzPts val="1900"/>
              <a:buNone/>
              <a:defRPr/>
            </a:lvl4pPr>
            <a:lvl5pPr lvl="4" algn="l">
              <a:spcBef>
                <a:spcPts val="0"/>
              </a:spcBef>
              <a:spcAft>
                <a:spcPts val="0"/>
              </a:spcAft>
              <a:buSzPts val="1900"/>
              <a:buNone/>
              <a:defRPr/>
            </a:lvl5pPr>
            <a:lvl6pPr lvl="5" algn="l">
              <a:spcBef>
                <a:spcPts val="0"/>
              </a:spcBef>
              <a:spcAft>
                <a:spcPts val="0"/>
              </a:spcAft>
              <a:buSzPts val="1900"/>
              <a:buNone/>
              <a:defRPr/>
            </a:lvl6pPr>
            <a:lvl7pPr lvl="6" algn="l">
              <a:spcBef>
                <a:spcPts val="0"/>
              </a:spcBef>
              <a:spcAft>
                <a:spcPts val="0"/>
              </a:spcAft>
              <a:buSzPts val="1900"/>
              <a:buNone/>
              <a:defRPr/>
            </a:lvl7pPr>
            <a:lvl8pPr lvl="7" algn="l">
              <a:spcBef>
                <a:spcPts val="0"/>
              </a:spcBef>
              <a:spcAft>
                <a:spcPts val="0"/>
              </a:spcAft>
              <a:buSzPts val="1900"/>
              <a:buNone/>
              <a:defRPr/>
            </a:lvl8pPr>
            <a:lvl9pPr lvl="8" algn="l">
              <a:spcBef>
                <a:spcPts val="0"/>
              </a:spcBef>
              <a:spcAft>
                <a:spcPts val="0"/>
              </a:spcAft>
              <a:buSzPts val="1900"/>
              <a:buNone/>
              <a:defRPr/>
            </a:lvl9pPr>
          </a:lstStyle>
          <a:p>
            <a:endParaRPr/>
          </a:p>
        </p:txBody>
      </p:sp>
      <p:sp>
        <p:nvSpPr>
          <p:cNvPr id="321" name="Google Shape;321;g85199c2fb5_21_71"/>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9"/>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9"/>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7" name="Google Shape;47;p9"/>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8" name="Google Shape;48;p9"/>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9"/>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0"/>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2"/>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39F8A"/>
              </a:buClr>
              <a:buSzPts val="2000"/>
              <a:buFont typeface="Gill Sans"/>
              <a:buNone/>
              <a:defRPr sz="2000" b="0">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7" name="Google Shape;67;p12"/>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8" name="Google Shape;68;p1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539F8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539F8A"/>
                </a:solidFill>
                <a:latin typeface="Gill Sans"/>
                <a:ea typeface="Gill Sans"/>
                <a:cs typeface="Gill Sans"/>
                <a:sym typeface="Gill Sans"/>
              </a:defRPr>
            </a:lvl1pPr>
            <a:lvl2pPr marL="0" lvl="1" indent="0" algn="r">
              <a:spcBef>
                <a:spcPts val="0"/>
              </a:spcBef>
              <a:buNone/>
              <a:defRPr sz="900" b="0" i="0" u="none" strike="noStrike" cap="none">
                <a:solidFill>
                  <a:srgbClr val="539F8A"/>
                </a:solidFill>
                <a:latin typeface="Gill Sans"/>
                <a:ea typeface="Gill Sans"/>
                <a:cs typeface="Gill Sans"/>
                <a:sym typeface="Gill Sans"/>
              </a:defRPr>
            </a:lvl2pPr>
            <a:lvl3pPr marL="0" lvl="2" indent="0" algn="r">
              <a:spcBef>
                <a:spcPts val="0"/>
              </a:spcBef>
              <a:buNone/>
              <a:defRPr sz="900" b="0" i="0" u="none" strike="noStrike" cap="none">
                <a:solidFill>
                  <a:srgbClr val="539F8A"/>
                </a:solidFill>
                <a:latin typeface="Gill Sans"/>
                <a:ea typeface="Gill Sans"/>
                <a:cs typeface="Gill Sans"/>
                <a:sym typeface="Gill Sans"/>
              </a:defRPr>
            </a:lvl3pPr>
            <a:lvl4pPr marL="0" lvl="3" indent="0" algn="r">
              <a:spcBef>
                <a:spcPts val="0"/>
              </a:spcBef>
              <a:buNone/>
              <a:defRPr sz="900" b="0" i="0" u="none" strike="noStrike" cap="none">
                <a:solidFill>
                  <a:srgbClr val="539F8A"/>
                </a:solidFill>
                <a:latin typeface="Gill Sans"/>
                <a:ea typeface="Gill Sans"/>
                <a:cs typeface="Gill Sans"/>
                <a:sym typeface="Gill Sans"/>
              </a:defRPr>
            </a:lvl4pPr>
            <a:lvl5pPr marL="0" lvl="4" indent="0" algn="r">
              <a:spcBef>
                <a:spcPts val="0"/>
              </a:spcBef>
              <a:buNone/>
              <a:defRPr sz="900" b="0" i="0" u="none" strike="noStrike" cap="none">
                <a:solidFill>
                  <a:srgbClr val="539F8A"/>
                </a:solidFill>
                <a:latin typeface="Gill Sans"/>
                <a:ea typeface="Gill Sans"/>
                <a:cs typeface="Gill Sans"/>
                <a:sym typeface="Gill Sans"/>
              </a:defRPr>
            </a:lvl5pPr>
            <a:lvl6pPr marL="0" lvl="5" indent="0" algn="r">
              <a:spcBef>
                <a:spcPts val="0"/>
              </a:spcBef>
              <a:buNone/>
              <a:defRPr sz="900" b="0" i="0" u="none" strike="noStrike" cap="none">
                <a:solidFill>
                  <a:srgbClr val="539F8A"/>
                </a:solidFill>
                <a:latin typeface="Gill Sans"/>
                <a:ea typeface="Gill Sans"/>
                <a:cs typeface="Gill Sans"/>
                <a:sym typeface="Gill Sans"/>
              </a:defRPr>
            </a:lvl6pPr>
            <a:lvl7pPr marL="0" lvl="6" indent="0" algn="r">
              <a:spcBef>
                <a:spcPts val="0"/>
              </a:spcBef>
              <a:buNone/>
              <a:defRPr sz="900" b="0" i="0" u="none" strike="noStrike" cap="none">
                <a:solidFill>
                  <a:srgbClr val="539F8A"/>
                </a:solidFill>
                <a:latin typeface="Gill Sans"/>
                <a:ea typeface="Gill Sans"/>
                <a:cs typeface="Gill Sans"/>
                <a:sym typeface="Gill Sans"/>
              </a:defRPr>
            </a:lvl7pPr>
            <a:lvl8pPr marL="0" lvl="7" indent="0" algn="r">
              <a:spcBef>
                <a:spcPts val="0"/>
              </a:spcBef>
              <a:buNone/>
              <a:defRPr sz="900" b="0" i="0" u="none" strike="noStrike" cap="none">
                <a:solidFill>
                  <a:srgbClr val="539F8A"/>
                </a:solidFill>
                <a:latin typeface="Gill Sans"/>
                <a:ea typeface="Gill Sans"/>
                <a:cs typeface="Gill Sans"/>
                <a:sym typeface="Gill Sans"/>
              </a:defRPr>
            </a:lvl8pPr>
            <a:lvl9pPr marL="0" lvl="8" indent="0" algn="r">
              <a:spcBef>
                <a:spcPts val="0"/>
              </a:spcBef>
              <a:buNone/>
              <a:defRPr sz="900" b="0" i="0" u="none" strike="noStrike" cap="none">
                <a:solidFill>
                  <a:srgbClr val="539F8A"/>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a:spLocks noGrp="1"/>
          </p:cNvSpPr>
          <p:nvPr>
            <p:ph type="pic" idx="2"/>
          </p:nvPr>
        </p:nvSpPr>
        <p:spPr>
          <a:xfrm>
            <a:off x="447817" y="599725"/>
            <a:ext cx="11290859" cy="3557252"/>
          </a:xfrm>
          <a:prstGeom prst="rect">
            <a:avLst/>
          </a:prstGeom>
          <a:noFill/>
          <a:ln>
            <a:noFill/>
          </a:ln>
        </p:spPr>
        <p:txBody>
          <a:bodyPr spcFirstLastPara="1" wrap="square" lIns="91425" tIns="45700" rIns="91425" bIns="45700" anchor="t" anchorCtr="0">
            <a:norm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74" name="Google Shape;74;p13"/>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5" name="Google Shape;75;p1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 name="Google Shape;7;p4"/>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8" name="Google Shape;8;p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 name="Google Shape;9;p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4"/>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g84f826d8fa_1_0"/>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94" name="Google Shape;94;g84f826d8fa_1_0"/>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95" name="Google Shape;95;g84f826d8fa_1_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96" name="Google Shape;96;g84f826d8fa_1_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97" name="Google Shape;97;g84f826d8fa_1_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g84f826d8fa_1_0"/>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84f826d8fa_1_0"/>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g84f826d8fa_1_0"/>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g84f826d8fa_6_0"/>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74" name="Google Shape;174;g84f826d8fa_6_0"/>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75" name="Google Shape;175;g84f826d8fa_6_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76" name="Google Shape;176;g84f826d8fa_6_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77" name="Google Shape;177;g84f826d8fa_6_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78" name="Google Shape;178;g84f826d8fa_6_0"/>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84f826d8fa_6_0"/>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g84f826d8fa_6_0"/>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g85199c2fb5_21_0"/>
          <p:cNvSpPr txBox="1">
            <a:spLocks noGrp="1"/>
          </p:cNvSpPr>
          <p:nvPr>
            <p:ph type="title"/>
          </p:nvPr>
        </p:nvSpPr>
        <p:spPr>
          <a:xfrm>
            <a:off x="838200" y="365125"/>
            <a:ext cx="10515600" cy="1325563"/>
          </a:xfrm>
          <a:prstGeom prst="rect">
            <a:avLst/>
          </a:prstGeom>
          <a:noFill/>
          <a:ln>
            <a:noFill/>
          </a:ln>
        </p:spPr>
        <p:txBody>
          <a:bodyPr spcFirstLastPara="1" wrap="square" lIns="121900" tIns="60925" rIns="121900" bIns="609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a:endParaRPr/>
          </a:p>
        </p:txBody>
      </p:sp>
      <p:sp>
        <p:nvSpPr>
          <p:cNvPr id="247" name="Google Shape;247;g85199c2fb5_21_0"/>
          <p:cNvSpPr txBox="1">
            <a:spLocks noGrp="1"/>
          </p:cNvSpPr>
          <p:nvPr>
            <p:ph type="body" idx="1"/>
          </p:nvPr>
        </p:nvSpPr>
        <p:spPr>
          <a:xfrm>
            <a:off x="838200" y="1825625"/>
            <a:ext cx="10515600" cy="4351339"/>
          </a:xfrm>
          <a:prstGeom prst="rect">
            <a:avLst/>
          </a:prstGeom>
          <a:noFill/>
          <a:ln>
            <a:noFill/>
          </a:ln>
        </p:spPr>
        <p:txBody>
          <a:bodyPr spcFirstLastPara="1" wrap="square" lIns="121900" tIns="60925" rIns="121900" bIns="609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8" name="Google Shape;248;g85199c2fb5_21_0"/>
          <p:cNvSpPr txBox="1">
            <a:spLocks noGrp="1"/>
          </p:cNvSpPr>
          <p:nvPr>
            <p:ph type="dt" idx="10"/>
          </p:nvPr>
        </p:nvSpPr>
        <p:spPr>
          <a:xfrm>
            <a:off x="838200" y="6356351"/>
            <a:ext cx="2743200" cy="365125"/>
          </a:xfrm>
          <a:prstGeom prst="rect">
            <a:avLst/>
          </a:prstGeom>
          <a:noFill/>
          <a:ln>
            <a:noFill/>
          </a:ln>
        </p:spPr>
        <p:txBody>
          <a:bodyPr spcFirstLastPara="1" wrap="square" lIns="121900" tIns="60925" rIns="121900" bIns="60925" anchor="ctr" anchorCtr="0">
            <a:noAutofit/>
          </a:bodyPr>
          <a:lstStyle>
            <a:lvl1pPr marR="0" lvl="0" algn="l" rtl="0">
              <a:spcBef>
                <a:spcPts val="0"/>
              </a:spcBef>
              <a:spcAft>
                <a:spcPts val="0"/>
              </a:spcAft>
              <a:buSzPts val="1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9pPr>
          </a:lstStyle>
          <a:p>
            <a:endParaRPr/>
          </a:p>
        </p:txBody>
      </p:sp>
      <p:sp>
        <p:nvSpPr>
          <p:cNvPr id="249" name="Google Shape;249;g85199c2fb5_21_0"/>
          <p:cNvSpPr txBox="1">
            <a:spLocks noGrp="1"/>
          </p:cNvSpPr>
          <p:nvPr>
            <p:ph type="ftr" idx="11"/>
          </p:nvPr>
        </p:nvSpPr>
        <p:spPr>
          <a:xfrm>
            <a:off x="4038600" y="6356351"/>
            <a:ext cx="4114800" cy="365125"/>
          </a:xfrm>
          <a:prstGeom prst="rect">
            <a:avLst/>
          </a:prstGeom>
          <a:noFill/>
          <a:ln>
            <a:noFill/>
          </a:ln>
        </p:spPr>
        <p:txBody>
          <a:bodyPr spcFirstLastPara="1" wrap="square" lIns="121900" tIns="60925" rIns="121900" bIns="60925" anchor="ctr" anchorCtr="0">
            <a:noAutofit/>
          </a:bodyPr>
          <a:lstStyle>
            <a:lvl1pPr marR="0" lvl="0" algn="ctr" rtl="0">
              <a:spcBef>
                <a:spcPts val="0"/>
              </a:spcBef>
              <a:spcAft>
                <a:spcPts val="0"/>
              </a:spcAft>
              <a:buSzPts val="19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9pPr>
          </a:lstStyle>
          <a:p>
            <a:endParaRPr/>
          </a:p>
        </p:txBody>
      </p:sp>
      <p:sp>
        <p:nvSpPr>
          <p:cNvPr id="250" name="Google Shape;250;g85199c2fb5_21_0"/>
          <p:cNvSpPr txBox="1">
            <a:spLocks noGrp="1"/>
          </p:cNvSpPr>
          <p:nvPr>
            <p:ph type="sldNum" idx="12"/>
          </p:nvPr>
        </p:nvSpPr>
        <p:spPr>
          <a:xfrm>
            <a:off x="8610600" y="6356351"/>
            <a:ext cx="2743200" cy="365125"/>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educandoenlanaturaleza.blogspot.com/2015/02/dar-las-gracias.html" TargetMode="External"/><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 descr="A picture containing object, clock&#10;&#10;Description automatically generated"/>
          <p:cNvPicPr preferRelativeResize="0"/>
          <p:nvPr/>
        </p:nvPicPr>
        <p:blipFill rotWithShape="1">
          <a:blip r:embed="rId3">
            <a:alphaModFix/>
          </a:blip>
          <a:srcRect/>
          <a:stretch/>
        </p:blipFill>
        <p:spPr>
          <a:xfrm>
            <a:off x="8599402" y="1010491"/>
            <a:ext cx="3562904" cy="929453"/>
          </a:xfrm>
          <a:prstGeom prst="rect">
            <a:avLst/>
          </a:prstGeom>
          <a:noFill/>
          <a:ln>
            <a:noFill/>
          </a:ln>
        </p:spPr>
      </p:pic>
      <p:sp>
        <p:nvSpPr>
          <p:cNvPr id="327" name="Google Shape;327;p1"/>
          <p:cNvSpPr/>
          <p:nvPr/>
        </p:nvSpPr>
        <p:spPr>
          <a:xfrm>
            <a:off x="2629278" y="875189"/>
            <a:ext cx="6282300" cy="1754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300">
                <a:solidFill>
                  <a:schemeClr val="dk1"/>
                </a:solidFill>
                <a:latin typeface="Gill Sans"/>
                <a:ea typeface="Gill Sans"/>
                <a:cs typeface="Gill Sans"/>
                <a:sym typeface="Gill Sans"/>
              </a:rPr>
              <a:t>Research &amp; Development</a:t>
            </a:r>
            <a:r>
              <a:rPr lang="en-US" sz="4800" b="0" i="0" u="none" strike="noStrike" cap="none">
                <a:solidFill>
                  <a:schemeClr val="dk1"/>
                </a:solidFill>
                <a:latin typeface="Gill Sans"/>
                <a:ea typeface="Gill Sans"/>
                <a:cs typeface="Gill Sans"/>
                <a:sym typeface="Gill Sans"/>
              </a:rPr>
              <a:t> </a:t>
            </a:r>
            <a:endParaRPr sz="4800" b="0" i="0" u="none" strike="noStrike" cap="none">
              <a:solidFill>
                <a:schemeClr val="dk1"/>
              </a:solidFill>
              <a:latin typeface="Gill Sans"/>
              <a:ea typeface="Gill Sans"/>
              <a:cs typeface="Gill Sans"/>
              <a:sym typeface="Gill Sans"/>
            </a:endParaRPr>
          </a:p>
          <a:p>
            <a:pPr marL="0" marR="0" lvl="0" indent="0" algn="ctr" rtl="0">
              <a:spcBef>
                <a:spcPts val="0"/>
              </a:spcBef>
              <a:spcAft>
                <a:spcPts val="0"/>
              </a:spcAft>
              <a:buNone/>
            </a:pPr>
            <a:r>
              <a:rPr lang="en-US" sz="4300" b="0" i="0" u="none" strike="noStrike" cap="none">
                <a:solidFill>
                  <a:schemeClr val="dk1"/>
                </a:solidFill>
                <a:latin typeface="Gill Sans"/>
                <a:ea typeface="Gill Sans"/>
                <a:cs typeface="Gill Sans"/>
                <a:sym typeface="Gill Sans"/>
              </a:rPr>
              <a:t>Project</a:t>
            </a:r>
            <a:endParaRPr sz="300"/>
          </a:p>
        </p:txBody>
      </p:sp>
      <p:sp>
        <p:nvSpPr>
          <p:cNvPr id="328" name="Google Shape;328;p1"/>
          <p:cNvSpPr txBox="1"/>
          <p:nvPr/>
        </p:nvSpPr>
        <p:spPr>
          <a:xfrm>
            <a:off x="1056098" y="3816184"/>
            <a:ext cx="10306493"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Gill Sans"/>
                <a:ea typeface="Gill Sans"/>
                <a:cs typeface="Gill Sans"/>
                <a:sym typeface="Gill Sans"/>
              </a:rPr>
              <a:t>Presenters/Authors</a:t>
            </a:r>
            <a:endParaRPr/>
          </a:p>
          <a:p>
            <a:pPr marL="0" marR="0" lvl="0" indent="0" algn="ctr" rtl="0">
              <a:spcBef>
                <a:spcPts val="0"/>
              </a:spcBef>
              <a:spcAft>
                <a:spcPts val="0"/>
              </a:spcAft>
              <a:buNone/>
            </a:pPr>
            <a:endParaRPr sz="1800" b="1" i="0" u="none" strike="noStrike" cap="none">
              <a:solidFill>
                <a:schemeClr val="lt1"/>
              </a:solidFill>
              <a:latin typeface="Gill Sans"/>
              <a:ea typeface="Gill Sans"/>
              <a:cs typeface="Gill Sans"/>
              <a:sym typeface="Gill Sans"/>
            </a:endParaRPr>
          </a:p>
          <a:p>
            <a:pPr marL="0" marR="0" lvl="0" indent="0" algn="ctr" rtl="0">
              <a:spcBef>
                <a:spcPts val="0"/>
              </a:spcBef>
              <a:spcAft>
                <a:spcPts val="0"/>
              </a:spcAft>
              <a:buNone/>
            </a:pPr>
            <a:r>
              <a:rPr lang="en-US" sz="1800" b="1" i="0" u="none" strike="noStrike" cap="none">
                <a:solidFill>
                  <a:schemeClr val="lt1"/>
                </a:solidFill>
                <a:latin typeface="Gill Sans"/>
                <a:ea typeface="Gill Sans"/>
                <a:cs typeface="Gill Sans"/>
                <a:sym typeface="Gill Sans"/>
              </a:rPr>
              <a:t>Shailesh Krishna | Pranav Thakkar | Sairaj Rege | Divya Raghunathan</a:t>
            </a:r>
            <a:endParaRPr/>
          </a:p>
          <a:p>
            <a:pPr marL="0" marR="0" lvl="0" indent="0" algn="ctr" rtl="0">
              <a:spcBef>
                <a:spcPts val="0"/>
              </a:spcBef>
              <a:spcAft>
                <a:spcPts val="0"/>
              </a:spcAft>
              <a:buNone/>
            </a:pPr>
            <a:endParaRPr sz="1800" b="1" i="0" u="none" strike="noStrike" cap="none">
              <a:solidFill>
                <a:schemeClr val="lt1"/>
              </a:solidFill>
              <a:latin typeface="Gill Sans"/>
              <a:ea typeface="Gill Sans"/>
              <a:cs typeface="Gill Sans"/>
              <a:sym typeface="Gill Sans"/>
            </a:endParaRPr>
          </a:p>
          <a:p>
            <a:pPr marL="0" marR="0" lvl="0" indent="0" algn="ctr" rtl="0">
              <a:spcBef>
                <a:spcPts val="0"/>
              </a:spcBef>
              <a:spcAft>
                <a:spcPts val="0"/>
              </a:spcAft>
              <a:buNone/>
            </a:pPr>
            <a:r>
              <a:rPr lang="en-US" sz="1800" b="1" i="0" u="none" strike="noStrike" cap="none">
                <a:solidFill>
                  <a:schemeClr val="lt1"/>
                </a:solidFill>
                <a:latin typeface="Gill Sans"/>
                <a:ea typeface="Gill Sans"/>
                <a:cs typeface="Gill Sans"/>
                <a:sym typeface="Gill Sans"/>
              </a:rPr>
              <a:t>Facilitated by Sanjit Sengupta, Ph.D.</a:t>
            </a:r>
            <a:endParaRPr/>
          </a:p>
          <a:p>
            <a:pPr marL="0" marR="0" lvl="0" indent="0" algn="ctr" rtl="0">
              <a:spcBef>
                <a:spcPts val="0"/>
              </a:spcBef>
              <a:spcAft>
                <a:spcPts val="0"/>
              </a:spcAft>
              <a:buNone/>
            </a:pPr>
            <a:endParaRPr sz="1800" b="1" i="0" u="none" strike="noStrike" cap="none">
              <a:solidFill>
                <a:schemeClr val="lt1"/>
              </a:solidFill>
              <a:latin typeface="Gill Sans"/>
              <a:ea typeface="Gill Sans"/>
              <a:cs typeface="Gill Sans"/>
              <a:sym typeface="Gill Sans"/>
            </a:endParaRPr>
          </a:p>
          <a:p>
            <a:pPr marL="0" marR="0" lvl="0" indent="0" algn="ctr" rtl="0">
              <a:spcBef>
                <a:spcPts val="0"/>
              </a:spcBef>
              <a:spcAft>
                <a:spcPts val="0"/>
              </a:spcAft>
              <a:buNone/>
            </a:pPr>
            <a:r>
              <a:rPr lang="en-US" sz="1800" b="1" i="0" u="none" strike="noStrike" cap="none">
                <a:solidFill>
                  <a:schemeClr val="lt1"/>
                </a:solidFill>
                <a:latin typeface="Gill Sans"/>
                <a:ea typeface="Gill Sans"/>
                <a:cs typeface="Gill Sans"/>
                <a:sym typeface="Gill Sans"/>
              </a:rPr>
              <a:t>MSBA team – Spring 2020</a:t>
            </a:r>
            <a:endParaRPr/>
          </a:p>
        </p:txBody>
      </p:sp>
      <p:pic>
        <p:nvPicPr>
          <p:cNvPr id="329" name="Google Shape;329;p1" descr="A close up of a sign&#10;&#10;Description automatically generated"/>
          <p:cNvPicPr preferRelativeResize="0"/>
          <p:nvPr/>
        </p:nvPicPr>
        <p:blipFill rotWithShape="1">
          <a:blip r:embed="rId4">
            <a:alphaModFix/>
          </a:blip>
          <a:srcRect/>
          <a:stretch/>
        </p:blipFill>
        <p:spPr>
          <a:xfrm>
            <a:off x="474224" y="570610"/>
            <a:ext cx="2307454" cy="23074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803050a515_2_0"/>
          <p:cNvSpPr txBox="1">
            <a:spLocks noGrp="1"/>
          </p:cNvSpPr>
          <p:nvPr>
            <p:ph type="title"/>
          </p:nvPr>
        </p:nvSpPr>
        <p:spPr>
          <a:xfrm>
            <a:off x="3346812" y="406000"/>
            <a:ext cx="5498400" cy="1013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800"/>
              <a:buNone/>
            </a:pPr>
            <a:r>
              <a:rPr lang="en-US" sz="2700">
                <a:latin typeface="Arial"/>
                <a:ea typeface="Arial"/>
                <a:cs typeface="Arial"/>
                <a:sym typeface="Arial"/>
              </a:rPr>
              <a:t>Competitor analysis</a:t>
            </a:r>
            <a:endParaRPr sz="2700">
              <a:latin typeface="Arial"/>
              <a:ea typeface="Arial"/>
              <a:cs typeface="Arial"/>
              <a:sym typeface="Arial"/>
            </a:endParaRPr>
          </a:p>
        </p:txBody>
      </p:sp>
      <p:pic>
        <p:nvPicPr>
          <p:cNvPr id="423" name="Google Shape;423;g803050a515_2_0"/>
          <p:cNvPicPr preferRelativeResize="0"/>
          <p:nvPr/>
        </p:nvPicPr>
        <p:blipFill rotWithShape="1">
          <a:blip r:embed="rId3">
            <a:alphaModFix/>
          </a:blip>
          <a:srcRect/>
          <a:stretch/>
        </p:blipFill>
        <p:spPr>
          <a:xfrm>
            <a:off x="4929187" y="2243138"/>
            <a:ext cx="6374946" cy="4377418"/>
          </a:xfrm>
          <a:prstGeom prst="rect">
            <a:avLst/>
          </a:prstGeom>
          <a:noFill/>
          <a:ln>
            <a:noFill/>
          </a:ln>
        </p:spPr>
      </p:pic>
      <p:sp>
        <p:nvSpPr>
          <p:cNvPr id="424" name="Google Shape;424;g803050a515_2_0"/>
          <p:cNvSpPr txBox="1"/>
          <p:nvPr/>
        </p:nvSpPr>
        <p:spPr>
          <a:xfrm>
            <a:off x="542896" y="3066718"/>
            <a:ext cx="403627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Investment companies’ websites were analyzed based on website traffic. Out of which,</a:t>
            </a:r>
            <a:endParaRPr/>
          </a:p>
        </p:txBody>
      </p:sp>
      <p:sp>
        <p:nvSpPr>
          <p:cNvPr id="425" name="Google Shape;425;g803050a515_2_0"/>
          <p:cNvSpPr txBox="1"/>
          <p:nvPr/>
        </p:nvSpPr>
        <p:spPr>
          <a:xfrm>
            <a:off x="504155" y="4572676"/>
            <a:ext cx="372903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Competitors were narrowed down based on the products/services offered and website traffic.</a:t>
            </a:r>
            <a:endParaRPr/>
          </a:p>
        </p:txBody>
      </p:sp>
      <p:sp>
        <p:nvSpPr>
          <p:cNvPr id="426" name="Google Shape;426;g803050a515_2_0"/>
          <p:cNvSpPr/>
          <p:nvPr/>
        </p:nvSpPr>
        <p:spPr>
          <a:xfrm>
            <a:off x="1606927" y="2143388"/>
            <a:ext cx="954107"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400" b="1" i="0" u="none" strike="noStrike" cap="none">
                <a:solidFill>
                  <a:schemeClr val="accent1"/>
                </a:solidFill>
                <a:latin typeface="Arial"/>
                <a:ea typeface="Arial"/>
                <a:cs typeface="Arial"/>
                <a:sym typeface="Arial"/>
              </a:rPr>
              <a:t>24</a:t>
            </a:r>
            <a:endParaRPr>
              <a:solidFill>
                <a:schemeClr val="accent1"/>
              </a:solidFill>
            </a:endParaRPr>
          </a:p>
        </p:txBody>
      </p:sp>
      <p:sp>
        <p:nvSpPr>
          <p:cNvPr id="427" name="Google Shape;427;g803050a515_2_0"/>
          <p:cNvSpPr/>
          <p:nvPr/>
        </p:nvSpPr>
        <p:spPr>
          <a:xfrm>
            <a:off x="1799286" y="3704281"/>
            <a:ext cx="569388" cy="92333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400" b="1" i="0" u="none" strike="noStrike" cap="none">
                <a:solidFill>
                  <a:srgbClr val="0B7140"/>
                </a:solidFill>
                <a:latin typeface="Arial"/>
                <a:ea typeface="Arial"/>
                <a:cs typeface="Arial"/>
                <a:sym typeface="Arial"/>
              </a:rPr>
              <a:t>9</a:t>
            </a:r>
            <a:endParaRPr sz="5400" b="1" i="0" u="none" strike="noStrike" cap="none">
              <a:solidFill>
                <a:srgbClr val="0B7140"/>
              </a:solidFill>
              <a:latin typeface="Arial"/>
              <a:ea typeface="Arial"/>
              <a:cs typeface="Arial"/>
              <a:sym typeface="Arial"/>
            </a:endParaRPr>
          </a:p>
        </p:txBody>
      </p:sp>
      <p:sp>
        <p:nvSpPr>
          <p:cNvPr id="428" name="Google Shape;428;g803050a515_2_0"/>
          <p:cNvSpPr txBox="1"/>
          <p:nvPr/>
        </p:nvSpPr>
        <p:spPr>
          <a:xfrm>
            <a:off x="504155" y="4954544"/>
            <a:ext cx="38135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1" u="none" strike="noStrike" cap="none">
                <a:solidFill>
                  <a:srgbClr val="000000"/>
                </a:solidFill>
                <a:latin typeface="Arial"/>
                <a:ea typeface="Arial"/>
                <a:cs typeface="Arial"/>
                <a:sym typeface="Arial"/>
              </a:rPr>
              <a:t>Vanguard, Etrade, Morgan, Stanley, Acorn, Blackrock, Robinhood, Ellevest, Schwab, Ameritrade.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803050a515_2_11"/>
          <p:cNvSpPr txBox="1">
            <a:spLocks noGrp="1"/>
          </p:cNvSpPr>
          <p:nvPr>
            <p:ph type="title"/>
          </p:nvPr>
        </p:nvSpPr>
        <p:spPr>
          <a:xfrm>
            <a:off x="3346733" y="527732"/>
            <a:ext cx="5498534" cy="1013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800"/>
              <a:buNone/>
            </a:pPr>
            <a:r>
              <a:rPr lang="en-US" sz="2700">
                <a:latin typeface="Arial"/>
                <a:ea typeface="Arial"/>
                <a:cs typeface="Arial"/>
                <a:sym typeface="Arial"/>
              </a:rPr>
              <a:t>Popular keyword matrix</a:t>
            </a:r>
            <a:endParaRPr sz="2700">
              <a:latin typeface="Arial"/>
              <a:ea typeface="Arial"/>
              <a:cs typeface="Arial"/>
              <a:sym typeface="Arial"/>
            </a:endParaRPr>
          </a:p>
        </p:txBody>
      </p:sp>
      <p:sp>
        <p:nvSpPr>
          <p:cNvPr id="434" name="Google Shape;434;g803050a515_2_11"/>
          <p:cNvSpPr txBox="1"/>
          <p:nvPr/>
        </p:nvSpPr>
        <p:spPr>
          <a:xfrm>
            <a:off x="533400" y="2083916"/>
            <a:ext cx="4995530" cy="4185761"/>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2400" b="0" i="1" u="none" strike="noStrike" cap="none">
                <a:solidFill>
                  <a:srgbClr val="000000"/>
                </a:solidFill>
                <a:latin typeface="Arial"/>
                <a:ea typeface="Arial"/>
                <a:cs typeface="Arial"/>
                <a:sym typeface="Arial"/>
              </a:rPr>
              <a:t>Popular keywords that the competitors get traffic for. The score represents how frequently users search for these keywords, on a scale of 0 to 100. Higher numbers &amp; size indicate higher popularity.</a:t>
            </a:r>
            <a:endParaRPr sz="2400" b="0" i="1"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35" name="Google Shape;435;g803050a515_2_11"/>
          <p:cNvPicPr preferRelativeResize="0"/>
          <p:nvPr/>
        </p:nvPicPr>
        <p:blipFill>
          <a:blip r:embed="rId3">
            <a:alphaModFix/>
          </a:blip>
          <a:stretch>
            <a:fillRect/>
          </a:stretch>
        </p:blipFill>
        <p:spPr>
          <a:xfrm>
            <a:off x="6194100" y="1821375"/>
            <a:ext cx="4896476" cy="4896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85199c2fb5_7_54"/>
          <p:cNvSpPr txBox="1">
            <a:spLocks noGrp="1"/>
          </p:cNvSpPr>
          <p:nvPr>
            <p:ph type="title"/>
          </p:nvPr>
        </p:nvSpPr>
        <p:spPr>
          <a:xfrm>
            <a:off x="470825" y="9018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2700">
                <a:latin typeface="Arial"/>
                <a:ea typeface="Arial"/>
                <a:cs typeface="Arial"/>
                <a:sym typeface="Arial"/>
              </a:rPr>
              <a:t>Competitor website analysis</a:t>
            </a:r>
            <a:endParaRPr sz="2700">
              <a:latin typeface="Arial"/>
              <a:ea typeface="Arial"/>
              <a:cs typeface="Arial"/>
              <a:sym typeface="Arial"/>
            </a:endParaRPr>
          </a:p>
        </p:txBody>
      </p:sp>
      <p:sp>
        <p:nvSpPr>
          <p:cNvPr id="441" name="Google Shape;441;g85199c2fb5_7_54"/>
          <p:cNvSpPr txBox="1">
            <a:spLocks noGrp="1"/>
          </p:cNvSpPr>
          <p:nvPr>
            <p:ph type="body" idx="1"/>
          </p:nvPr>
        </p:nvSpPr>
        <p:spPr>
          <a:xfrm>
            <a:off x="581250" y="2367800"/>
            <a:ext cx="11091300" cy="40731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endParaRPr sz="2200"/>
          </a:p>
          <a:p>
            <a:pPr marL="0" lvl="0" indent="0" algn="l" rtl="0">
              <a:spcBef>
                <a:spcPts val="600"/>
              </a:spcBef>
              <a:spcAft>
                <a:spcPts val="0"/>
              </a:spcAft>
              <a:buNone/>
            </a:pPr>
            <a:endParaRPr sz="2200"/>
          </a:p>
          <a:p>
            <a:pPr marL="0" lvl="0" indent="0" algn="l" rtl="0">
              <a:spcBef>
                <a:spcPts val="600"/>
              </a:spcBef>
              <a:spcAft>
                <a:spcPts val="0"/>
              </a:spcAft>
              <a:buNone/>
            </a:pPr>
            <a:r>
              <a:rPr lang="en-US" sz="2200"/>
              <a:t>Standout features:</a:t>
            </a:r>
            <a:endParaRPr sz="2200"/>
          </a:p>
          <a:p>
            <a:pPr marL="0" lvl="0" indent="0" algn="l" rtl="0">
              <a:spcBef>
                <a:spcPts val="600"/>
              </a:spcBef>
              <a:spcAft>
                <a:spcPts val="0"/>
              </a:spcAft>
              <a:buNone/>
            </a:pPr>
            <a:endParaRPr sz="2200"/>
          </a:p>
          <a:p>
            <a:pPr marL="457200" lvl="0" indent="-346456" algn="l" rtl="0">
              <a:spcBef>
                <a:spcPts val="600"/>
              </a:spcBef>
              <a:spcAft>
                <a:spcPts val="0"/>
              </a:spcAft>
              <a:buSzPts val="1856"/>
              <a:buAutoNum type="arabicPeriod"/>
            </a:pPr>
            <a:r>
              <a:rPr lang="en-US" sz="2000"/>
              <a:t>Morgan Stanley, Etrade, Schwab - Different primary color theme - Blue/Cyan</a:t>
            </a:r>
            <a:endParaRPr sz="2000"/>
          </a:p>
          <a:p>
            <a:pPr marL="457200" lvl="0" indent="0" algn="l" rtl="0">
              <a:spcBef>
                <a:spcPts val="600"/>
              </a:spcBef>
              <a:spcAft>
                <a:spcPts val="0"/>
              </a:spcAft>
              <a:buNone/>
            </a:pPr>
            <a:endParaRPr sz="2000"/>
          </a:p>
          <a:p>
            <a:pPr marL="457200" lvl="0" indent="-346456" algn="l" rtl="0">
              <a:spcBef>
                <a:spcPts val="600"/>
              </a:spcBef>
              <a:spcAft>
                <a:spcPts val="0"/>
              </a:spcAft>
              <a:buSzPts val="1856"/>
              <a:buAutoNum type="arabicPeriod"/>
            </a:pPr>
            <a:r>
              <a:rPr lang="en-US" sz="2000"/>
              <a:t>Ellevest - Rudimentary FAQ repository</a:t>
            </a:r>
            <a:endParaRPr sz="2000"/>
          </a:p>
          <a:p>
            <a:pPr marL="457200" lvl="0" indent="0" algn="l" rtl="0">
              <a:spcBef>
                <a:spcPts val="600"/>
              </a:spcBef>
              <a:spcAft>
                <a:spcPts val="0"/>
              </a:spcAft>
              <a:buNone/>
            </a:pPr>
            <a:endParaRPr sz="2000"/>
          </a:p>
          <a:p>
            <a:pPr marL="457200" lvl="0" indent="-346456" algn="l" rtl="0">
              <a:spcBef>
                <a:spcPts val="600"/>
              </a:spcBef>
              <a:spcAft>
                <a:spcPts val="0"/>
              </a:spcAft>
              <a:buSzPts val="1856"/>
              <a:buAutoNum type="arabicPeriod"/>
            </a:pPr>
            <a:r>
              <a:rPr lang="en-US" sz="2000"/>
              <a:t>All websites - Tools &amp; Calculators </a:t>
            </a:r>
            <a:endParaRPr sz="2000"/>
          </a:p>
          <a:p>
            <a:pPr marL="457200" lvl="0" indent="0" algn="l" rtl="0">
              <a:spcBef>
                <a:spcPts val="600"/>
              </a:spcBef>
              <a:spcAft>
                <a:spcPts val="0"/>
              </a:spcAft>
              <a:buNone/>
            </a:pPr>
            <a:endParaRPr sz="2000"/>
          </a:p>
          <a:p>
            <a:pPr marL="457200" lvl="0" indent="-346456" algn="l" rtl="0">
              <a:spcBef>
                <a:spcPts val="600"/>
              </a:spcBef>
              <a:spcAft>
                <a:spcPts val="0"/>
              </a:spcAft>
              <a:buSzPts val="1856"/>
              <a:buAutoNum type="arabicPeriod"/>
            </a:pPr>
            <a:r>
              <a:rPr lang="en-US" sz="2000"/>
              <a:t>Ameritrade, Schwab – Live stock prices tracker</a:t>
            </a:r>
            <a:endParaRPr sz="2000"/>
          </a:p>
          <a:p>
            <a:pPr marL="457200" lvl="0" indent="0" algn="l" rtl="0">
              <a:spcBef>
                <a:spcPts val="600"/>
              </a:spcBef>
              <a:spcAft>
                <a:spcPts val="0"/>
              </a:spcAft>
              <a:buNone/>
            </a:pPr>
            <a:endParaRPr sz="2000"/>
          </a:p>
          <a:p>
            <a:pPr marL="457200" lvl="0" indent="0" algn="l" rtl="0">
              <a:spcBef>
                <a:spcPts val="600"/>
              </a:spcBef>
              <a:spcAft>
                <a:spcPts val="0"/>
              </a:spcAft>
              <a:buNone/>
            </a:pPr>
            <a:r>
              <a:rPr lang="en-US" sz="2000"/>
              <a:t> </a:t>
            </a:r>
            <a:endParaRPr sz="2000"/>
          </a:p>
          <a:p>
            <a:pPr marL="0" lvl="0" indent="0" algn="ctr" rtl="0">
              <a:spcBef>
                <a:spcPts val="600"/>
              </a:spcBef>
              <a:spcAft>
                <a:spcPts val="0"/>
              </a:spcAft>
              <a:buNone/>
            </a:pPr>
            <a:endParaRPr sz="2000"/>
          </a:p>
          <a:p>
            <a:pPr marL="0" lvl="0" indent="0" algn="ctr" rtl="0">
              <a:spcBef>
                <a:spcPts val="600"/>
              </a:spcBef>
              <a:spcAft>
                <a:spcPts val="0"/>
              </a:spcAft>
              <a:buNone/>
            </a:pPr>
            <a:endParaRPr sz="2000"/>
          </a:p>
          <a:p>
            <a:pPr marL="0" lvl="0" indent="0" algn="l" rtl="0">
              <a:spcBef>
                <a:spcPts val="600"/>
              </a:spcBef>
              <a:spcAft>
                <a:spcPts val="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84f826d8fa_6_73"/>
          <p:cNvSpPr txBox="1">
            <a:spLocks noGrp="1"/>
          </p:cNvSpPr>
          <p:nvPr>
            <p:ph type="title"/>
          </p:nvPr>
        </p:nvSpPr>
        <p:spPr>
          <a:xfrm>
            <a:off x="3974596" y="504375"/>
            <a:ext cx="5301900" cy="1013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800"/>
              <a:buNone/>
            </a:pPr>
            <a:r>
              <a:rPr lang="en-US">
                <a:latin typeface="Arial"/>
                <a:ea typeface="Arial"/>
                <a:cs typeface="Arial"/>
                <a:sym typeface="Arial"/>
              </a:rPr>
              <a:t>Fidelity website audit : Summary</a:t>
            </a:r>
            <a:endParaRPr>
              <a:latin typeface="Arial"/>
              <a:ea typeface="Arial"/>
              <a:cs typeface="Arial"/>
              <a:sym typeface="Arial"/>
            </a:endParaRPr>
          </a:p>
        </p:txBody>
      </p:sp>
      <p:pic>
        <p:nvPicPr>
          <p:cNvPr id="447" name="Google Shape;447;g84f826d8fa_6_73"/>
          <p:cNvPicPr preferRelativeResize="0"/>
          <p:nvPr/>
        </p:nvPicPr>
        <p:blipFill rotWithShape="1">
          <a:blip r:embed="rId3">
            <a:alphaModFix/>
          </a:blip>
          <a:srcRect l="547" t="48464" r="78641" b="38507"/>
          <a:stretch/>
        </p:blipFill>
        <p:spPr>
          <a:xfrm>
            <a:off x="573325" y="2728680"/>
            <a:ext cx="2140852" cy="893426"/>
          </a:xfrm>
          <a:prstGeom prst="rect">
            <a:avLst/>
          </a:prstGeom>
          <a:noFill/>
          <a:ln>
            <a:noFill/>
          </a:ln>
        </p:spPr>
      </p:pic>
      <p:pic>
        <p:nvPicPr>
          <p:cNvPr id="448" name="Google Shape;448;g84f826d8fa_6_73"/>
          <p:cNvPicPr preferRelativeResize="0"/>
          <p:nvPr/>
        </p:nvPicPr>
        <p:blipFill rotWithShape="1">
          <a:blip r:embed="rId3">
            <a:alphaModFix/>
          </a:blip>
          <a:srcRect l="20985" t="44341" r="27162" b="38254"/>
          <a:stretch/>
        </p:blipFill>
        <p:spPr>
          <a:xfrm>
            <a:off x="3200399" y="2455897"/>
            <a:ext cx="7375452" cy="1650418"/>
          </a:xfrm>
          <a:prstGeom prst="rect">
            <a:avLst/>
          </a:prstGeom>
          <a:noFill/>
          <a:ln>
            <a:noFill/>
          </a:ln>
        </p:spPr>
      </p:pic>
      <p:sp>
        <p:nvSpPr>
          <p:cNvPr id="449" name="Google Shape;449;g84f826d8fa_6_73"/>
          <p:cNvSpPr txBox="1"/>
          <p:nvPr/>
        </p:nvSpPr>
        <p:spPr>
          <a:xfrm>
            <a:off x="638628" y="2340428"/>
            <a:ext cx="159657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Overall grade</a:t>
            </a:r>
            <a:endParaRPr/>
          </a:p>
        </p:txBody>
      </p:sp>
      <p:pic>
        <p:nvPicPr>
          <p:cNvPr id="450" name="Google Shape;450;g84f826d8fa_6_73"/>
          <p:cNvPicPr preferRelativeResize="0"/>
          <p:nvPr/>
        </p:nvPicPr>
        <p:blipFill rotWithShape="1">
          <a:blip r:embed="rId3">
            <a:alphaModFix/>
          </a:blip>
          <a:srcRect l="72830" t="44869" r="1494" b="38581"/>
          <a:stretch/>
        </p:blipFill>
        <p:spPr>
          <a:xfrm>
            <a:off x="3395330" y="4519629"/>
            <a:ext cx="3652066" cy="15692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85199c2fb5_12_37"/>
          <p:cNvSpPr txBox="1">
            <a:spLocks noGrp="1"/>
          </p:cNvSpPr>
          <p:nvPr>
            <p:ph type="title"/>
          </p:nvPr>
        </p:nvSpPr>
        <p:spPr>
          <a:xfrm>
            <a:off x="0" y="479350"/>
            <a:ext cx="11029500" cy="1013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800"/>
              <a:buNone/>
            </a:pPr>
            <a:r>
              <a:rPr lang="en-US" sz="2700">
                <a:latin typeface="Arial"/>
                <a:ea typeface="Arial"/>
                <a:cs typeface="Arial"/>
                <a:sym typeface="Arial"/>
              </a:rPr>
              <a:t>Fidelity Website Audit : Recommendations</a:t>
            </a:r>
            <a:endParaRPr sz="2700">
              <a:latin typeface="Arial"/>
              <a:ea typeface="Arial"/>
              <a:cs typeface="Arial"/>
              <a:sym typeface="Arial"/>
            </a:endParaRPr>
          </a:p>
        </p:txBody>
      </p:sp>
      <p:graphicFrame>
        <p:nvGraphicFramePr>
          <p:cNvPr id="456" name="Google Shape;456;g85199c2fb5_12_37"/>
          <p:cNvGraphicFramePr/>
          <p:nvPr/>
        </p:nvGraphicFramePr>
        <p:xfrm>
          <a:off x="2005254" y="2675012"/>
          <a:ext cx="7943750" cy="451675"/>
        </p:xfrm>
        <a:graphic>
          <a:graphicData uri="http://schemas.openxmlformats.org/drawingml/2006/table">
            <a:tbl>
              <a:tblPr firstRow="1" firstCol="1" bandRow="1">
                <a:noFill/>
                <a:tableStyleId>{AAFE3EED-D448-4DF8-8E30-13D70F829CAF}</a:tableStyleId>
              </a:tblPr>
              <a:tblGrid>
                <a:gridCol w="3921800">
                  <a:extLst>
                    <a:ext uri="{9D8B030D-6E8A-4147-A177-3AD203B41FA5}">
                      <a16:colId xmlns:a16="http://schemas.microsoft.com/office/drawing/2014/main" val="20000"/>
                    </a:ext>
                  </a:extLst>
                </a:gridCol>
                <a:gridCol w="4021950">
                  <a:extLst>
                    <a:ext uri="{9D8B030D-6E8A-4147-A177-3AD203B41FA5}">
                      <a16:colId xmlns:a16="http://schemas.microsoft.com/office/drawing/2014/main" val="20001"/>
                    </a:ext>
                  </a:extLst>
                </a:gridCol>
              </a:tblGrid>
              <a:tr h="451675">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t>Unique </a:t>
                      </a:r>
                      <a:r>
                        <a:rPr lang="en-US"/>
                        <a:t>tags</a:t>
                      </a:r>
                      <a:r>
                        <a:rPr lang="en-US" sz="1400" u="none" strike="noStrike" cap="none"/>
                        <a:t>         :       </a:t>
                      </a:r>
                      <a:r>
                        <a:rPr lang="en-US" sz="1400" u="none" strike="noStrike" cap="none">
                          <a:solidFill>
                            <a:srgbClr val="00CC00"/>
                          </a:solidFill>
                        </a:rPr>
                        <a:t>2697</a:t>
                      </a:r>
                      <a:r>
                        <a:rPr lang="en-US" sz="1400" u="none" strike="noStrike" cap="none"/>
                        <a:t> pages</a:t>
                      </a:r>
                      <a:endParaRPr sz="1400" u="none" strike="noStrike" cap="none">
                        <a:latin typeface="Calibri"/>
                        <a:ea typeface="Calibri"/>
                        <a:cs typeface="Calibri"/>
                        <a:sym typeface="Calibri"/>
                      </a:endParaRPr>
                    </a:p>
                  </a:txBody>
                  <a:tcPr marL="142875" marR="142875"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t>   </a:t>
                      </a:r>
                      <a:r>
                        <a:rPr lang="en-US"/>
                        <a:t>Duplicate</a:t>
                      </a:r>
                      <a:r>
                        <a:rPr lang="en-US" sz="1400" u="none" strike="noStrike" cap="none"/>
                        <a:t> </a:t>
                      </a:r>
                      <a:r>
                        <a:rPr lang="en-US"/>
                        <a:t>tage</a:t>
                      </a:r>
                      <a:r>
                        <a:rPr lang="en-US" sz="1400" u="none" strike="noStrike" cap="none"/>
                        <a:t>         :      </a:t>
                      </a:r>
                      <a:r>
                        <a:rPr lang="en-US" sz="1400" u="none" strike="noStrike" cap="none">
                          <a:solidFill>
                            <a:srgbClr val="FF0000"/>
                          </a:solidFill>
                        </a:rPr>
                        <a:t>6,109</a:t>
                      </a:r>
                      <a:r>
                        <a:rPr lang="en-US" sz="1400" u="none" strike="noStrike" cap="none"/>
                        <a:t> pages</a:t>
                      </a:r>
                      <a:endParaRPr/>
                    </a:p>
                  </a:txBody>
                  <a:tcPr marL="0" marR="0"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457" name="Google Shape;457;g85199c2fb5_12_37"/>
          <p:cNvGrpSpPr/>
          <p:nvPr/>
        </p:nvGrpSpPr>
        <p:grpSpPr>
          <a:xfrm>
            <a:off x="1130292" y="2038370"/>
            <a:ext cx="1297070" cy="451727"/>
            <a:chOff x="1593000" y="2322542"/>
            <a:chExt cx="690005" cy="847200"/>
          </a:xfrm>
        </p:grpSpPr>
        <p:sp>
          <p:nvSpPr>
            <p:cNvPr id="458" name="Google Shape;458;g85199c2fb5_12_37"/>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686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85199c2fb5_12_37"/>
            <p:cNvSpPr/>
            <p:nvPr/>
          </p:nvSpPr>
          <p:spPr>
            <a:xfrm>
              <a:off x="1593005" y="2322542"/>
              <a:ext cx="690000" cy="847200"/>
            </a:xfrm>
            <a:prstGeom prst="rect">
              <a:avLst/>
            </a:prstGeom>
            <a:solidFill>
              <a:srgbClr val="35685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FFFFFF"/>
                  </a:solidFill>
                  <a:latin typeface="Arial"/>
                  <a:ea typeface="Arial"/>
                  <a:cs typeface="Arial"/>
                  <a:sym typeface="Arial"/>
                </a:rPr>
                <a:t>01</a:t>
              </a:r>
              <a:endParaRPr sz="2500" b="0" i="0" u="none" strike="noStrike" cap="none">
                <a:solidFill>
                  <a:srgbClr val="FFFFFF"/>
                </a:solidFill>
                <a:highlight>
                  <a:srgbClr val="0B7140"/>
                </a:highlight>
                <a:latin typeface="Arial"/>
                <a:ea typeface="Arial"/>
                <a:cs typeface="Arial"/>
                <a:sym typeface="Arial"/>
              </a:endParaRPr>
            </a:p>
          </p:txBody>
        </p:sp>
      </p:grpSp>
      <p:sp>
        <p:nvSpPr>
          <p:cNvPr id="460" name="Google Shape;460;g85199c2fb5_12_37"/>
          <p:cNvSpPr/>
          <p:nvPr/>
        </p:nvSpPr>
        <p:spPr>
          <a:xfrm>
            <a:off x="2413900" y="2038400"/>
            <a:ext cx="8448900" cy="4236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234950" marR="0" lvl="0" indent="0" algn="l" rtl="0">
              <a:lnSpc>
                <a:spcPct val="115000"/>
              </a:lnSpc>
              <a:spcBef>
                <a:spcPts val="0"/>
              </a:spcBef>
              <a:spcAft>
                <a:spcPts val="0"/>
              </a:spcAft>
              <a:buNone/>
            </a:pPr>
            <a:r>
              <a:rPr lang="en-US" b="1" i="0" u="none" strike="noStrike" cap="none">
                <a:solidFill>
                  <a:srgbClr val="3D3D3D"/>
                </a:solidFill>
              </a:rPr>
              <a:t>Duplicate title tags</a:t>
            </a:r>
            <a:endParaRPr b="1" i="0" u="none" strike="noStrike" cap="none">
              <a:solidFill>
                <a:srgbClr val="3D3D3D"/>
              </a:solidFill>
            </a:endParaRPr>
          </a:p>
        </p:txBody>
      </p:sp>
      <p:sp>
        <p:nvSpPr>
          <p:cNvPr id="461" name="Google Shape;461;g85199c2fb5_12_37"/>
          <p:cNvSpPr/>
          <p:nvPr/>
        </p:nvSpPr>
        <p:spPr>
          <a:xfrm>
            <a:off x="2482900" y="3352100"/>
            <a:ext cx="8169600" cy="342600"/>
          </a:xfrm>
          <a:prstGeom prst="rect">
            <a:avLst/>
          </a:prstGeom>
          <a:noFill/>
          <a:ln>
            <a:noFill/>
          </a:ln>
          <a:effectLst>
            <a:outerShdw blurRad="57150" dist="19050" dir="5400000" algn="bl" rotWithShape="0">
              <a:srgbClr val="FFFFFF">
                <a:alpha val="50000"/>
              </a:srgbClr>
            </a:outerShdw>
          </a:effectLst>
        </p:spPr>
        <p:txBody>
          <a:bodyPr spcFirstLastPara="1" wrap="square" lIns="91425" tIns="45700" rIns="91425" bIns="45700" anchor="t" anchorCtr="0">
            <a:noAutofit/>
          </a:bodyPr>
          <a:lstStyle/>
          <a:p>
            <a:pPr marL="224790" marR="0" lvl="0" indent="0" algn="l" rtl="0">
              <a:lnSpc>
                <a:spcPct val="100000"/>
              </a:lnSpc>
              <a:spcBef>
                <a:spcPts val="0"/>
              </a:spcBef>
              <a:spcAft>
                <a:spcPts val="0"/>
              </a:spcAft>
              <a:buNone/>
            </a:pPr>
            <a:r>
              <a:rPr lang="en-US" b="1">
                <a:solidFill>
                  <a:srgbClr val="3D3D3D"/>
                </a:solidFill>
              </a:rPr>
              <a:t>Reachability</a:t>
            </a:r>
            <a:endParaRPr sz="2000" b="1" i="0" u="none" strike="noStrike" cap="none">
              <a:solidFill>
                <a:srgbClr val="000000"/>
              </a:solidFill>
              <a:latin typeface="Times New Roman"/>
              <a:ea typeface="Times New Roman"/>
              <a:cs typeface="Times New Roman"/>
              <a:sym typeface="Times New Roman"/>
            </a:endParaRPr>
          </a:p>
        </p:txBody>
      </p:sp>
      <p:graphicFrame>
        <p:nvGraphicFramePr>
          <p:cNvPr id="462" name="Google Shape;462;g85199c2fb5_12_37"/>
          <p:cNvGraphicFramePr/>
          <p:nvPr/>
        </p:nvGraphicFramePr>
        <p:xfrm>
          <a:off x="2157654" y="3796987"/>
          <a:ext cx="7943750" cy="451675"/>
        </p:xfrm>
        <a:graphic>
          <a:graphicData uri="http://schemas.openxmlformats.org/drawingml/2006/table">
            <a:tbl>
              <a:tblPr firstRow="1" firstCol="1" bandRow="1">
                <a:noFill/>
                <a:tableStyleId>{AAFE3EED-D448-4DF8-8E30-13D70F829CAF}</a:tableStyleId>
              </a:tblPr>
              <a:tblGrid>
                <a:gridCol w="3921800">
                  <a:extLst>
                    <a:ext uri="{9D8B030D-6E8A-4147-A177-3AD203B41FA5}">
                      <a16:colId xmlns:a16="http://schemas.microsoft.com/office/drawing/2014/main" val="20000"/>
                    </a:ext>
                  </a:extLst>
                </a:gridCol>
                <a:gridCol w="4021950">
                  <a:extLst>
                    <a:ext uri="{9D8B030D-6E8A-4147-A177-3AD203B41FA5}">
                      <a16:colId xmlns:a16="http://schemas.microsoft.com/office/drawing/2014/main" val="20001"/>
                    </a:ext>
                  </a:extLst>
                </a:gridCol>
              </a:tblGrid>
              <a:tr h="451675">
                <a:tc>
                  <a:txBody>
                    <a:bodyPr/>
                    <a:lstStyle/>
                    <a:p>
                      <a:pPr marL="0" marR="0" lvl="0" indent="0" algn="ctr" rtl="0">
                        <a:lnSpc>
                          <a:spcPct val="107000"/>
                        </a:lnSpc>
                        <a:spcBef>
                          <a:spcPts val="0"/>
                        </a:spcBef>
                        <a:spcAft>
                          <a:spcPts val="0"/>
                        </a:spcAft>
                        <a:buClr>
                          <a:srgbClr val="000000"/>
                        </a:buClr>
                        <a:buSzPts val="1400"/>
                        <a:buFont typeface="Arial"/>
                        <a:buNone/>
                      </a:pPr>
                      <a:r>
                        <a:rPr lang="en-US"/>
                        <a:t> Easy to find</a:t>
                      </a:r>
                      <a:r>
                        <a:rPr lang="en-US" sz="1400" u="none" strike="noStrike" cap="none"/>
                        <a:t>          :       </a:t>
                      </a:r>
                      <a:r>
                        <a:rPr lang="en-US">
                          <a:solidFill>
                            <a:srgbClr val="00CC00"/>
                          </a:solidFill>
                        </a:rPr>
                        <a:t>3724 </a:t>
                      </a:r>
                      <a:r>
                        <a:rPr lang="en-US" sz="1400" u="none" strike="noStrike" cap="none"/>
                        <a:t> pages</a:t>
                      </a:r>
                      <a:endParaRPr sz="1400" u="none" strike="noStrike" cap="none">
                        <a:latin typeface="Calibri"/>
                        <a:ea typeface="Calibri"/>
                        <a:cs typeface="Calibri"/>
                        <a:sym typeface="Calibri"/>
                      </a:endParaRPr>
                    </a:p>
                  </a:txBody>
                  <a:tcPr marL="142875" marR="142875"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t>   </a:t>
                      </a:r>
                      <a:r>
                        <a:rPr lang="en-US"/>
                        <a:t>Hard to find</a:t>
                      </a:r>
                      <a:r>
                        <a:rPr lang="en-US" sz="1400" u="none" strike="noStrike" cap="none"/>
                        <a:t>         :      </a:t>
                      </a:r>
                      <a:r>
                        <a:rPr lang="en-US">
                          <a:solidFill>
                            <a:srgbClr val="FF0000"/>
                          </a:solidFill>
                        </a:rPr>
                        <a:t>5082 </a:t>
                      </a:r>
                      <a:r>
                        <a:rPr lang="en-US" sz="1400" u="none" strike="noStrike" cap="none"/>
                        <a:t> pages</a:t>
                      </a:r>
                      <a:endParaRPr/>
                    </a:p>
                  </a:txBody>
                  <a:tcPr marL="0" marR="0"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63" name="Google Shape;463;g85199c2fb5_12_37"/>
          <p:cNvSpPr/>
          <p:nvPr/>
        </p:nvSpPr>
        <p:spPr>
          <a:xfrm>
            <a:off x="1130300" y="3179875"/>
            <a:ext cx="1352700" cy="423600"/>
          </a:xfrm>
          <a:prstGeom prst="rect">
            <a:avLst/>
          </a:prstGeom>
          <a:solidFill>
            <a:srgbClr val="35685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FFFFFF"/>
                </a:solidFill>
                <a:latin typeface="Arial"/>
                <a:ea typeface="Arial"/>
                <a:cs typeface="Arial"/>
                <a:sym typeface="Arial"/>
              </a:rPr>
              <a:t>02</a:t>
            </a:r>
            <a:endParaRPr sz="2500" b="0" i="0" u="none" strike="noStrike" cap="none">
              <a:solidFill>
                <a:srgbClr val="FFFFFF"/>
              </a:solidFill>
              <a:highlight>
                <a:srgbClr val="0B7140"/>
              </a:highlight>
              <a:latin typeface="Arial"/>
              <a:ea typeface="Arial"/>
              <a:cs typeface="Arial"/>
              <a:sym typeface="Arial"/>
            </a:endParaRPr>
          </a:p>
        </p:txBody>
      </p:sp>
      <p:graphicFrame>
        <p:nvGraphicFramePr>
          <p:cNvPr id="464" name="Google Shape;464;g85199c2fb5_12_37"/>
          <p:cNvGraphicFramePr/>
          <p:nvPr/>
        </p:nvGraphicFramePr>
        <p:xfrm>
          <a:off x="1511304" y="5054028"/>
          <a:ext cx="8739525" cy="451675"/>
        </p:xfrm>
        <a:graphic>
          <a:graphicData uri="http://schemas.openxmlformats.org/drawingml/2006/table">
            <a:tbl>
              <a:tblPr firstRow="1" firstCol="1" bandRow="1">
                <a:noFill/>
                <a:tableStyleId>{AAFE3EED-D448-4DF8-8E30-13D70F829CAF}</a:tableStyleId>
              </a:tblPr>
              <a:tblGrid>
                <a:gridCol w="4314675">
                  <a:extLst>
                    <a:ext uri="{9D8B030D-6E8A-4147-A177-3AD203B41FA5}">
                      <a16:colId xmlns:a16="http://schemas.microsoft.com/office/drawing/2014/main" val="20000"/>
                    </a:ext>
                  </a:extLst>
                </a:gridCol>
                <a:gridCol w="4424850">
                  <a:extLst>
                    <a:ext uri="{9D8B030D-6E8A-4147-A177-3AD203B41FA5}">
                      <a16:colId xmlns:a16="http://schemas.microsoft.com/office/drawing/2014/main" val="20001"/>
                    </a:ext>
                  </a:extLst>
                </a:gridCol>
              </a:tblGrid>
              <a:tr h="451675">
                <a:tc>
                  <a:txBody>
                    <a:bodyPr/>
                    <a:lstStyle/>
                    <a:p>
                      <a:pPr marL="0" marR="0" lvl="0" indent="0" algn="ctr" rtl="0">
                        <a:lnSpc>
                          <a:spcPct val="107000"/>
                        </a:lnSpc>
                        <a:spcBef>
                          <a:spcPts val="0"/>
                        </a:spcBef>
                        <a:spcAft>
                          <a:spcPts val="0"/>
                        </a:spcAft>
                        <a:buClr>
                          <a:srgbClr val="000000"/>
                        </a:buClr>
                        <a:buSzPts val="1400"/>
                        <a:buFont typeface="Arial"/>
                        <a:buNone/>
                      </a:pPr>
                      <a:r>
                        <a:rPr lang="en-US"/>
                        <a:t>               </a:t>
                      </a:r>
                      <a:r>
                        <a:rPr lang="en-US" sz="1400" u="none" strike="noStrike" cap="none"/>
                        <a:t>Good URLs          :       </a:t>
                      </a:r>
                      <a:r>
                        <a:rPr lang="en-US" sz="1400" u="none" strike="noStrike" cap="none">
                          <a:solidFill>
                            <a:srgbClr val="00CC00"/>
                          </a:solidFill>
                        </a:rPr>
                        <a:t>7,461</a:t>
                      </a:r>
                      <a:r>
                        <a:rPr lang="en-US" sz="1400" u="none" strike="noStrike" cap="none"/>
                        <a:t> pages</a:t>
                      </a:r>
                      <a:endParaRPr sz="1400" u="none" strike="noStrike" cap="none">
                        <a:latin typeface="Calibri"/>
                        <a:ea typeface="Calibri"/>
                        <a:cs typeface="Calibri"/>
                        <a:sym typeface="Calibri"/>
                      </a:endParaRPr>
                    </a:p>
                  </a:txBody>
                  <a:tcPr marL="142875" marR="142875"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t>   Long URLs          :      </a:t>
                      </a:r>
                      <a:r>
                        <a:rPr lang="en-US" sz="1400" u="none" strike="noStrike" cap="none">
                          <a:solidFill>
                            <a:srgbClr val="FF0000"/>
                          </a:solidFill>
                        </a:rPr>
                        <a:t>1,345</a:t>
                      </a:r>
                      <a:r>
                        <a:rPr lang="en-US" sz="1400" u="none" strike="noStrike" cap="none"/>
                        <a:t> pages</a:t>
                      </a:r>
                      <a:endParaRPr/>
                    </a:p>
                  </a:txBody>
                  <a:tcPr marL="0" marR="0"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465" name="Google Shape;465;g85199c2fb5_12_37"/>
          <p:cNvGrpSpPr/>
          <p:nvPr/>
        </p:nvGrpSpPr>
        <p:grpSpPr>
          <a:xfrm>
            <a:off x="1102335" y="4435690"/>
            <a:ext cx="1352976" cy="446557"/>
            <a:chOff x="1563753" y="2322568"/>
            <a:chExt cx="719400" cy="642620"/>
          </a:xfrm>
        </p:grpSpPr>
        <p:sp>
          <p:nvSpPr>
            <p:cNvPr id="466" name="Google Shape;466;g85199c2fb5_12_37"/>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686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85199c2fb5_12_37"/>
            <p:cNvSpPr/>
            <p:nvPr/>
          </p:nvSpPr>
          <p:spPr>
            <a:xfrm>
              <a:off x="1563753" y="2322588"/>
              <a:ext cx="719400" cy="642600"/>
            </a:xfrm>
            <a:prstGeom prst="rect">
              <a:avLst/>
            </a:prstGeom>
            <a:solidFill>
              <a:srgbClr val="35685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FFFFFF"/>
                  </a:solidFill>
                  <a:latin typeface="Arial"/>
                  <a:ea typeface="Arial"/>
                  <a:cs typeface="Arial"/>
                  <a:sym typeface="Arial"/>
                </a:rPr>
                <a:t>03</a:t>
              </a:r>
              <a:endParaRPr sz="2500" b="0" i="0" u="none" strike="noStrike" cap="none">
                <a:solidFill>
                  <a:srgbClr val="FFFFFF"/>
                </a:solidFill>
                <a:highlight>
                  <a:srgbClr val="0B7140"/>
                </a:highlight>
                <a:latin typeface="Arial"/>
                <a:ea typeface="Arial"/>
                <a:cs typeface="Arial"/>
                <a:sym typeface="Arial"/>
              </a:endParaRPr>
            </a:p>
          </p:txBody>
        </p:sp>
      </p:grpSp>
      <p:sp>
        <p:nvSpPr>
          <p:cNvPr id="468" name="Google Shape;468;g85199c2fb5_12_37"/>
          <p:cNvSpPr/>
          <p:nvPr/>
        </p:nvSpPr>
        <p:spPr>
          <a:xfrm>
            <a:off x="2659975" y="4424263"/>
            <a:ext cx="4209900" cy="276900"/>
          </a:xfrm>
          <a:prstGeom prst="rect">
            <a:avLst/>
          </a:prstGeom>
          <a:noFill/>
          <a:ln>
            <a:noFill/>
          </a:ln>
        </p:spPr>
        <p:txBody>
          <a:bodyPr spcFirstLastPara="1" wrap="square" lIns="91425" tIns="45700" rIns="91425" bIns="45700" anchor="t" anchorCtr="0">
            <a:noAutofit/>
          </a:bodyPr>
          <a:lstStyle/>
          <a:p>
            <a:pPr marL="224790" marR="0" lvl="0" indent="0" algn="l" rtl="0">
              <a:lnSpc>
                <a:spcPct val="100000"/>
              </a:lnSpc>
              <a:spcBef>
                <a:spcPts val="0"/>
              </a:spcBef>
              <a:spcAft>
                <a:spcPts val="0"/>
              </a:spcAft>
              <a:buNone/>
            </a:pPr>
            <a:r>
              <a:rPr lang="en-US" sz="1200" b="1">
                <a:solidFill>
                  <a:srgbClr val="333333"/>
                </a:solidFill>
              </a:rPr>
              <a:t>Long URLs</a:t>
            </a:r>
            <a:endParaRPr sz="2000" b="1" i="0" u="none" strike="noStrike" cap="none">
              <a:solidFill>
                <a:srgbClr val="000000"/>
              </a:solidFill>
              <a:latin typeface="Times New Roman"/>
              <a:ea typeface="Times New Roman"/>
              <a:cs typeface="Times New Roman"/>
              <a:sym typeface="Times New Roman"/>
            </a:endParaRPr>
          </a:p>
        </p:txBody>
      </p:sp>
      <p:grpSp>
        <p:nvGrpSpPr>
          <p:cNvPr id="469" name="Google Shape;469;g85199c2fb5_12_37"/>
          <p:cNvGrpSpPr/>
          <p:nvPr/>
        </p:nvGrpSpPr>
        <p:grpSpPr>
          <a:xfrm>
            <a:off x="1128925" y="5544177"/>
            <a:ext cx="1299822" cy="443592"/>
            <a:chOff x="1593000" y="2322568"/>
            <a:chExt cx="690000" cy="642607"/>
          </a:xfrm>
        </p:grpSpPr>
        <p:sp>
          <p:nvSpPr>
            <p:cNvPr id="470" name="Google Shape;470;g85199c2fb5_12_37"/>
            <p:cNvSpPr/>
            <p:nvPr/>
          </p:nvSpPr>
          <p:spPr>
            <a:xfrm>
              <a:off x="1593000" y="2322568"/>
              <a:ext cx="690000" cy="642300"/>
            </a:xfrm>
            <a:prstGeom prst="rect">
              <a:avLst/>
            </a:prstGeom>
            <a:solidFill>
              <a:srgbClr val="414141"/>
            </a:solidFill>
            <a:ln>
              <a:noFill/>
            </a:ln>
            <a:effectLst>
              <a:outerShdw blurRad="71438" dist="28575" dir="2700000" algn="bl" rotWithShape="0">
                <a:srgbClr val="000000">
                  <a:alpha val="1686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g85199c2fb5_12_37"/>
            <p:cNvSpPr/>
            <p:nvPr/>
          </p:nvSpPr>
          <p:spPr>
            <a:xfrm>
              <a:off x="1593000" y="2322575"/>
              <a:ext cx="690000" cy="642600"/>
            </a:xfrm>
            <a:prstGeom prst="rect">
              <a:avLst/>
            </a:prstGeom>
            <a:solidFill>
              <a:srgbClr val="356859"/>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0" i="0" u="none" strike="noStrike" cap="none">
                  <a:solidFill>
                    <a:srgbClr val="FFFFFF"/>
                  </a:solidFill>
                  <a:latin typeface="Arial"/>
                  <a:ea typeface="Arial"/>
                  <a:cs typeface="Arial"/>
                  <a:sym typeface="Arial"/>
                </a:rPr>
                <a:t>04</a:t>
              </a:r>
              <a:endParaRPr sz="2500" b="0" i="0" u="none" strike="noStrike" cap="none">
                <a:solidFill>
                  <a:srgbClr val="FFFFFF"/>
                </a:solidFill>
                <a:highlight>
                  <a:srgbClr val="0B7140"/>
                </a:highlight>
                <a:latin typeface="Arial"/>
                <a:ea typeface="Arial"/>
                <a:cs typeface="Arial"/>
                <a:sym typeface="Arial"/>
              </a:endParaRPr>
            </a:p>
          </p:txBody>
        </p:sp>
      </p:grpSp>
      <p:sp>
        <p:nvSpPr>
          <p:cNvPr id="472" name="Google Shape;472;g85199c2fb5_12_37"/>
          <p:cNvSpPr/>
          <p:nvPr/>
        </p:nvSpPr>
        <p:spPr>
          <a:xfrm>
            <a:off x="2551950" y="5553738"/>
            <a:ext cx="4209900" cy="276900"/>
          </a:xfrm>
          <a:prstGeom prst="rect">
            <a:avLst/>
          </a:prstGeom>
          <a:noFill/>
          <a:ln>
            <a:noFill/>
          </a:ln>
        </p:spPr>
        <p:txBody>
          <a:bodyPr spcFirstLastPara="1" wrap="square" lIns="91425" tIns="45700" rIns="91425" bIns="45700" anchor="t" anchorCtr="0">
            <a:noAutofit/>
          </a:bodyPr>
          <a:lstStyle/>
          <a:p>
            <a:pPr marL="224790" marR="0" lvl="0" indent="0" algn="l" rtl="0">
              <a:lnSpc>
                <a:spcPct val="100000"/>
              </a:lnSpc>
              <a:spcBef>
                <a:spcPts val="0"/>
              </a:spcBef>
              <a:spcAft>
                <a:spcPts val="0"/>
              </a:spcAft>
              <a:buNone/>
            </a:pPr>
            <a:r>
              <a:rPr lang="en-US" sz="1200" b="1">
                <a:solidFill>
                  <a:srgbClr val="333333"/>
                </a:solidFill>
              </a:rPr>
              <a:t>Many links</a:t>
            </a:r>
            <a:endParaRPr sz="2000" b="1" i="0" u="none" strike="noStrike" cap="none">
              <a:solidFill>
                <a:srgbClr val="000000"/>
              </a:solidFill>
              <a:latin typeface="Times New Roman"/>
              <a:ea typeface="Times New Roman"/>
              <a:cs typeface="Times New Roman"/>
              <a:sym typeface="Times New Roman"/>
            </a:endParaRPr>
          </a:p>
        </p:txBody>
      </p:sp>
      <p:graphicFrame>
        <p:nvGraphicFramePr>
          <p:cNvPr id="473" name="Google Shape;473;g85199c2fb5_12_37"/>
          <p:cNvGraphicFramePr/>
          <p:nvPr/>
        </p:nvGraphicFramePr>
        <p:xfrm>
          <a:off x="1587500" y="6178657"/>
          <a:ext cx="8808150" cy="423700"/>
        </p:xfrm>
        <a:graphic>
          <a:graphicData uri="http://schemas.openxmlformats.org/drawingml/2006/table">
            <a:tbl>
              <a:tblPr firstRow="1" firstCol="1" bandRow="1">
                <a:noFill/>
                <a:tableStyleId>{AAFE3EED-D448-4DF8-8E30-13D70F829CAF}</a:tableStyleId>
              </a:tblPr>
              <a:tblGrid>
                <a:gridCol w="4348550">
                  <a:extLst>
                    <a:ext uri="{9D8B030D-6E8A-4147-A177-3AD203B41FA5}">
                      <a16:colId xmlns:a16="http://schemas.microsoft.com/office/drawing/2014/main" val="20000"/>
                    </a:ext>
                  </a:extLst>
                </a:gridCol>
                <a:gridCol w="4459600">
                  <a:extLst>
                    <a:ext uri="{9D8B030D-6E8A-4147-A177-3AD203B41FA5}">
                      <a16:colId xmlns:a16="http://schemas.microsoft.com/office/drawing/2014/main" val="20001"/>
                    </a:ext>
                  </a:extLst>
                </a:gridCol>
              </a:tblGrid>
              <a:tr h="423700">
                <a:tc>
                  <a:txBody>
                    <a:bodyPr/>
                    <a:lstStyle/>
                    <a:p>
                      <a:pPr marL="0" marR="0" lvl="0" indent="0" algn="ctr" rtl="0">
                        <a:lnSpc>
                          <a:spcPct val="107000"/>
                        </a:lnSpc>
                        <a:spcBef>
                          <a:spcPts val="0"/>
                        </a:spcBef>
                        <a:spcAft>
                          <a:spcPts val="0"/>
                        </a:spcAft>
                        <a:buClr>
                          <a:srgbClr val="000000"/>
                        </a:buClr>
                        <a:buSzPts val="1400"/>
                        <a:buFont typeface="Arial"/>
                        <a:buNone/>
                      </a:pPr>
                      <a:r>
                        <a:rPr lang="en-US"/>
                        <a:t>               </a:t>
                      </a:r>
                      <a:r>
                        <a:rPr lang="en-US" sz="1400" u="none" strike="noStrike" cap="none"/>
                        <a:t>Acceptable links:       </a:t>
                      </a:r>
                      <a:r>
                        <a:rPr lang="en-US" sz="1400" u="none" strike="noStrike" cap="none">
                          <a:solidFill>
                            <a:srgbClr val="00CC00"/>
                          </a:solidFill>
                        </a:rPr>
                        <a:t>7,835</a:t>
                      </a:r>
                      <a:r>
                        <a:rPr lang="en-US" sz="1400" u="none" strike="noStrike" cap="none"/>
                        <a:t> pages</a:t>
                      </a:r>
                      <a:endParaRPr sz="1400" u="none" strike="noStrike" cap="none">
                        <a:latin typeface="Calibri"/>
                        <a:ea typeface="Calibri"/>
                        <a:cs typeface="Calibri"/>
                        <a:sym typeface="Calibri"/>
                      </a:endParaRPr>
                    </a:p>
                  </a:txBody>
                  <a:tcPr marL="142875" marR="142875"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rgbClr val="000000"/>
                        </a:buClr>
                        <a:buSzPts val="1400"/>
                        <a:buFont typeface="Arial"/>
                        <a:buNone/>
                      </a:pPr>
                      <a:r>
                        <a:rPr lang="en-US" sz="1400" u="none" strike="noStrike" cap="none"/>
                        <a:t>  Long URLs          :      </a:t>
                      </a:r>
                      <a:r>
                        <a:rPr lang="en-US" sz="1400" u="none" strike="noStrike" cap="none">
                          <a:solidFill>
                            <a:srgbClr val="FF0000"/>
                          </a:solidFill>
                        </a:rPr>
                        <a:t>971</a:t>
                      </a:r>
                      <a:r>
                        <a:rPr lang="en-US" sz="1400" u="none" strike="noStrike" cap="none"/>
                        <a:t> pages</a:t>
                      </a:r>
                      <a:endParaRPr/>
                    </a:p>
                  </a:txBody>
                  <a:tcPr marL="0" marR="0" marT="95250" marB="952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74" name="Google Shape;474;g85199c2fb5_12_37"/>
          <p:cNvSpPr/>
          <p:nvPr/>
        </p:nvSpPr>
        <p:spPr>
          <a:xfrm>
            <a:off x="2482900" y="3159200"/>
            <a:ext cx="8379900" cy="4236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234950" marR="0" lvl="0" indent="0" algn="l" rtl="0">
              <a:lnSpc>
                <a:spcPct val="115000"/>
              </a:lnSpc>
              <a:spcBef>
                <a:spcPts val="0"/>
              </a:spcBef>
              <a:spcAft>
                <a:spcPts val="0"/>
              </a:spcAft>
              <a:buNone/>
            </a:pPr>
            <a:r>
              <a:rPr lang="en-US" b="1">
                <a:solidFill>
                  <a:srgbClr val="3D3D3D"/>
                </a:solidFill>
              </a:rPr>
              <a:t>Reachability</a:t>
            </a:r>
            <a:endParaRPr b="1" i="0" u="none" strike="noStrike" cap="none">
              <a:solidFill>
                <a:srgbClr val="3D3D3D"/>
              </a:solidFill>
            </a:endParaRPr>
          </a:p>
        </p:txBody>
      </p:sp>
      <p:sp>
        <p:nvSpPr>
          <p:cNvPr id="475" name="Google Shape;475;g85199c2fb5_12_37"/>
          <p:cNvSpPr/>
          <p:nvPr/>
        </p:nvSpPr>
        <p:spPr>
          <a:xfrm>
            <a:off x="2448400" y="4439538"/>
            <a:ext cx="8379900" cy="4236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234950" marR="0" lvl="0" indent="0" algn="l" rtl="0">
              <a:lnSpc>
                <a:spcPct val="115000"/>
              </a:lnSpc>
              <a:spcBef>
                <a:spcPts val="0"/>
              </a:spcBef>
              <a:spcAft>
                <a:spcPts val="0"/>
              </a:spcAft>
              <a:buNone/>
            </a:pPr>
            <a:r>
              <a:rPr lang="en-US" b="1">
                <a:solidFill>
                  <a:srgbClr val="3D3D3D"/>
                </a:solidFill>
              </a:rPr>
              <a:t>Long URLs</a:t>
            </a:r>
            <a:endParaRPr b="1" i="0" u="none" strike="noStrike" cap="none">
              <a:solidFill>
                <a:srgbClr val="3D3D3D"/>
              </a:solidFill>
            </a:endParaRPr>
          </a:p>
        </p:txBody>
      </p:sp>
      <p:sp>
        <p:nvSpPr>
          <p:cNvPr id="476" name="Google Shape;476;g85199c2fb5_12_37"/>
          <p:cNvSpPr/>
          <p:nvPr/>
        </p:nvSpPr>
        <p:spPr>
          <a:xfrm>
            <a:off x="2413900" y="5516075"/>
            <a:ext cx="8448900" cy="451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234950" marR="0" lvl="0" indent="0" algn="l" rtl="0">
              <a:lnSpc>
                <a:spcPct val="115000"/>
              </a:lnSpc>
              <a:spcBef>
                <a:spcPts val="0"/>
              </a:spcBef>
              <a:spcAft>
                <a:spcPts val="0"/>
              </a:spcAft>
              <a:buNone/>
            </a:pPr>
            <a:r>
              <a:rPr lang="en-US" b="1">
                <a:solidFill>
                  <a:srgbClr val="3D3D3D"/>
                </a:solidFill>
              </a:rPr>
              <a:t>Many links</a:t>
            </a:r>
            <a:endParaRPr b="1" i="0" u="none" strike="noStrike" cap="none">
              <a:solidFill>
                <a:srgbClr val="3D3D3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84f826d8fa_6_82"/>
          <p:cNvSpPr txBox="1">
            <a:spLocks noGrp="1"/>
          </p:cNvSpPr>
          <p:nvPr>
            <p:ph type="title"/>
          </p:nvPr>
        </p:nvSpPr>
        <p:spPr>
          <a:xfrm>
            <a:off x="4048237" y="492125"/>
            <a:ext cx="4095525" cy="10137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800"/>
              <a:buNone/>
            </a:pPr>
            <a:r>
              <a:rPr lang="en-US" sz="2700">
                <a:latin typeface="Arial"/>
                <a:ea typeface="Arial"/>
                <a:cs typeface="Arial"/>
                <a:sym typeface="Arial"/>
              </a:rPr>
              <a:t>Recommended actions</a:t>
            </a:r>
            <a:endParaRPr sz="2700">
              <a:latin typeface="Arial"/>
              <a:ea typeface="Arial"/>
              <a:cs typeface="Arial"/>
              <a:sym typeface="Arial"/>
            </a:endParaRPr>
          </a:p>
        </p:txBody>
      </p:sp>
      <p:sp>
        <p:nvSpPr>
          <p:cNvPr id="482" name="Google Shape;482;g84f826d8fa_6_82"/>
          <p:cNvSpPr txBox="1"/>
          <p:nvPr/>
        </p:nvSpPr>
        <p:spPr>
          <a:xfrm>
            <a:off x="1385889" y="2528888"/>
            <a:ext cx="1600200"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Fix broken links</a:t>
            </a:r>
            <a:endParaRPr/>
          </a:p>
        </p:txBody>
      </p:sp>
      <p:sp>
        <p:nvSpPr>
          <p:cNvPr id="483" name="Google Shape;483;g84f826d8fa_6_82"/>
          <p:cNvSpPr txBox="1"/>
          <p:nvPr/>
        </p:nvSpPr>
        <p:spPr>
          <a:xfrm>
            <a:off x="2185989" y="3259723"/>
            <a:ext cx="3514724"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Add links to dead end pages</a:t>
            </a:r>
            <a:endParaRPr/>
          </a:p>
        </p:txBody>
      </p:sp>
      <p:sp>
        <p:nvSpPr>
          <p:cNvPr id="484" name="Google Shape;484;g84f826d8fa_6_82"/>
          <p:cNvSpPr txBox="1"/>
          <p:nvPr/>
        </p:nvSpPr>
        <p:spPr>
          <a:xfrm>
            <a:off x="1385889" y="4140785"/>
            <a:ext cx="3514724"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Improve error page</a:t>
            </a:r>
            <a:endParaRPr/>
          </a:p>
        </p:txBody>
      </p:sp>
      <p:sp>
        <p:nvSpPr>
          <p:cNvPr id="485" name="Google Shape;485;g84f826d8fa_6_82"/>
          <p:cNvSpPr txBox="1"/>
          <p:nvPr/>
        </p:nvSpPr>
        <p:spPr>
          <a:xfrm>
            <a:off x="3943351" y="2227324"/>
            <a:ext cx="4805363"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Reduce number of links on designated pages</a:t>
            </a:r>
            <a:endParaRPr/>
          </a:p>
        </p:txBody>
      </p:sp>
      <p:sp>
        <p:nvSpPr>
          <p:cNvPr id="486" name="Google Shape;486;g84f826d8fa_6_82"/>
          <p:cNvSpPr txBox="1"/>
          <p:nvPr/>
        </p:nvSpPr>
        <p:spPr>
          <a:xfrm>
            <a:off x="8838973" y="4618747"/>
            <a:ext cx="4805363"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Fix server errors</a:t>
            </a:r>
            <a:endParaRPr/>
          </a:p>
        </p:txBody>
      </p:sp>
      <p:sp>
        <p:nvSpPr>
          <p:cNvPr id="487" name="Google Shape;487;g84f826d8fa_6_82"/>
          <p:cNvSpPr txBox="1"/>
          <p:nvPr/>
        </p:nvSpPr>
        <p:spPr>
          <a:xfrm>
            <a:off x="4255293" y="4588878"/>
            <a:ext cx="2890839"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Replace generic anchor text</a:t>
            </a:r>
            <a:endParaRPr/>
          </a:p>
        </p:txBody>
      </p:sp>
      <p:sp>
        <p:nvSpPr>
          <p:cNvPr id="488" name="Google Shape;488;g84f826d8fa_6_82"/>
          <p:cNvSpPr txBox="1"/>
          <p:nvPr/>
        </p:nvSpPr>
        <p:spPr>
          <a:xfrm>
            <a:off x="6741317" y="2909239"/>
            <a:ext cx="4805362"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Give each page a unique meta description</a:t>
            </a:r>
            <a:endParaRPr/>
          </a:p>
        </p:txBody>
      </p:sp>
      <p:sp>
        <p:nvSpPr>
          <p:cNvPr id="489" name="Google Shape;489;g84f826d8fa_6_82"/>
          <p:cNvSpPr txBox="1"/>
          <p:nvPr/>
        </p:nvSpPr>
        <p:spPr>
          <a:xfrm>
            <a:off x="5453506" y="3760431"/>
            <a:ext cx="4805362"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Add on-site links to important pages</a:t>
            </a:r>
            <a:endParaRPr/>
          </a:p>
        </p:txBody>
      </p:sp>
      <p:sp>
        <p:nvSpPr>
          <p:cNvPr id="490" name="Google Shape;490;g84f826d8fa_6_82"/>
          <p:cNvSpPr txBox="1"/>
          <p:nvPr/>
        </p:nvSpPr>
        <p:spPr>
          <a:xfrm>
            <a:off x="6741317" y="5701358"/>
            <a:ext cx="4805362"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Remove insecure meta tags</a:t>
            </a:r>
            <a:endParaRPr/>
          </a:p>
        </p:txBody>
      </p:sp>
      <p:sp>
        <p:nvSpPr>
          <p:cNvPr id="491" name="Google Shape;491;g84f826d8fa_6_82"/>
          <p:cNvSpPr txBox="1"/>
          <p:nvPr/>
        </p:nvSpPr>
        <p:spPr>
          <a:xfrm>
            <a:off x="1290637" y="5307786"/>
            <a:ext cx="4805362" cy="338554"/>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FF0000"/>
                </a:solidFill>
                <a:latin typeface="Arial"/>
                <a:ea typeface="Arial"/>
                <a:cs typeface="Arial"/>
                <a:sym typeface="Arial"/>
              </a:rPr>
              <a:t>Add links to hard-to-find pages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85199c2fb5_9_3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Summary of the research results</a:t>
            </a:r>
            <a:endParaRPr/>
          </a:p>
        </p:txBody>
      </p:sp>
      <p:pic>
        <p:nvPicPr>
          <p:cNvPr id="497" name="Google Shape;497;g85199c2fb5_9_31"/>
          <p:cNvPicPr preferRelativeResize="0"/>
          <p:nvPr/>
        </p:nvPicPr>
        <p:blipFill>
          <a:blip r:embed="rId3">
            <a:alphaModFix/>
          </a:blip>
          <a:stretch>
            <a:fillRect/>
          </a:stretch>
        </p:blipFill>
        <p:spPr>
          <a:xfrm>
            <a:off x="9378900" y="2062225"/>
            <a:ext cx="1829700" cy="1219800"/>
          </a:xfrm>
          <a:prstGeom prst="rect">
            <a:avLst/>
          </a:prstGeom>
          <a:noFill/>
          <a:ln>
            <a:noFill/>
          </a:ln>
        </p:spPr>
      </p:pic>
      <p:cxnSp>
        <p:nvCxnSpPr>
          <p:cNvPr id="498" name="Google Shape;498;g85199c2fb5_9_31"/>
          <p:cNvCxnSpPr/>
          <p:nvPr/>
        </p:nvCxnSpPr>
        <p:spPr>
          <a:xfrm>
            <a:off x="9516900" y="3540925"/>
            <a:ext cx="1691700" cy="0"/>
          </a:xfrm>
          <a:prstGeom prst="straightConnector1">
            <a:avLst/>
          </a:prstGeom>
          <a:noFill/>
          <a:ln w="9525" cap="flat" cmpd="sng">
            <a:solidFill>
              <a:srgbClr val="695D46"/>
            </a:solidFill>
            <a:prstDash val="solid"/>
            <a:round/>
            <a:headEnd type="none" w="med" len="med"/>
            <a:tailEnd type="none" w="med" len="med"/>
          </a:ln>
        </p:spPr>
      </p:cxnSp>
      <p:sp>
        <p:nvSpPr>
          <p:cNvPr id="499" name="Google Shape;499;g85199c2fb5_9_31"/>
          <p:cNvSpPr txBox="1"/>
          <p:nvPr/>
        </p:nvSpPr>
        <p:spPr>
          <a:xfrm>
            <a:off x="9399750" y="3719100"/>
            <a:ext cx="2078400" cy="2555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b="1">
                <a:highlight>
                  <a:srgbClr val="FFFFFF"/>
                </a:highlight>
                <a:latin typeface="Open Sans"/>
                <a:ea typeface="Open Sans"/>
                <a:cs typeface="Open Sans"/>
                <a:sym typeface="Open Sans"/>
              </a:rPr>
              <a:t>FIDELITY WEBSITE AUDIT</a:t>
            </a:r>
            <a:endParaRPr sz="1100" b="1">
              <a:highlight>
                <a:srgbClr val="FFFFFF"/>
              </a:highlight>
              <a:latin typeface="Open Sans"/>
              <a:ea typeface="Open Sans"/>
              <a:cs typeface="Open Sans"/>
              <a:sym typeface="Open Sans"/>
            </a:endParaRPr>
          </a:p>
          <a:p>
            <a:pPr marL="0" lvl="0" indent="0" algn="ctr" rtl="0">
              <a:lnSpc>
                <a:spcPct val="150000"/>
              </a:lnSpc>
              <a:spcBef>
                <a:spcPts val="0"/>
              </a:spcBef>
              <a:spcAft>
                <a:spcPts val="0"/>
              </a:spcAft>
              <a:buNone/>
            </a:pPr>
            <a:endParaRPr sz="1100" b="1">
              <a:highlight>
                <a:srgbClr val="FFFFFF"/>
              </a:highlight>
              <a:latin typeface="Open Sans"/>
              <a:ea typeface="Open Sans"/>
              <a:cs typeface="Open Sans"/>
              <a:sym typeface="Open Sans"/>
            </a:endParaRPr>
          </a:p>
          <a:p>
            <a:pPr marL="0" lvl="0" indent="0" algn="just" rtl="0">
              <a:lnSpc>
                <a:spcPct val="200000"/>
              </a:lnSpc>
              <a:spcBef>
                <a:spcPts val="0"/>
              </a:spcBef>
              <a:spcAft>
                <a:spcPts val="0"/>
              </a:spcAft>
              <a:buNone/>
            </a:pPr>
            <a:r>
              <a:rPr lang="en-US" sz="1100" b="1" i="1">
                <a:highlight>
                  <a:srgbClr val="FFFFFF"/>
                </a:highlight>
                <a:latin typeface="Open Sans"/>
                <a:ea typeface="Open Sans"/>
                <a:cs typeface="Open Sans"/>
                <a:sym typeface="Open Sans"/>
              </a:rPr>
              <a:t>Identified areas to improve in terms of site SEO, performance, HTML tags</a:t>
            </a:r>
            <a:endParaRPr sz="1100" b="1" i="1">
              <a:highlight>
                <a:srgbClr val="FFFFFF"/>
              </a:highlight>
              <a:latin typeface="Open Sans"/>
              <a:ea typeface="Open Sans"/>
              <a:cs typeface="Open Sans"/>
              <a:sym typeface="Open Sans"/>
            </a:endParaRPr>
          </a:p>
        </p:txBody>
      </p:sp>
      <p:sp>
        <p:nvSpPr>
          <p:cNvPr id="500" name="Google Shape;500;g85199c2fb5_9_31"/>
          <p:cNvSpPr txBox="1"/>
          <p:nvPr/>
        </p:nvSpPr>
        <p:spPr>
          <a:xfrm>
            <a:off x="614800" y="3808850"/>
            <a:ext cx="2157900" cy="174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b="1">
                <a:highlight>
                  <a:srgbClr val="FFFFFF"/>
                </a:highlight>
                <a:latin typeface="Open Sans"/>
                <a:ea typeface="Open Sans"/>
                <a:cs typeface="Open Sans"/>
                <a:sym typeface="Open Sans"/>
              </a:rPr>
              <a:t>SOCIAL MEDIA ANALYTICS</a:t>
            </a:r>
            <a:endParaRPr sz="1100" b="1">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endParaRPr sz="1100" b="1">
              <a:highlight>
                <a:srgbClr val="FFFFFF"/>
              </a:highlight>
              <a:latin typeface="Open Sans"/>
              <a:ea typeface="Open Sans"/>
              <a:cs typeface="Open Sans"/>
              <a:sym typeface="Open Sans"/>
            </a:endParaRPr>
          </a:p>
          <a:p>
            <a:pPr marL="0" lvl="0" indent="0" algn="just" rtl="0">
              <a:lnSpc>
                <a:spcPct val="200000"/>
              </a:lnSpc>
              <a:spcBef>
                <a:spcPts val="0"/>
              </a:spcBef>
              <a:spcAft>
                <a:spcPts val="0"/>
              </a:spcAft>
              <a:buNone/>
            </a:pPr>
            <a:r>
              <a:rPr lang="en-US" sz="1100" b="1" i="1">
                <a:highlight>
                  <a:srgbClr val="FFFFFF"/>
                </a:highlight>
                <a:latin typeface="Open Sans"/>
                <a:ea typeface="Open Sans"/>
                <a:cs typeface="Open Sans"/>
                <a:sym typeface="Open Sans"/>
              </a:rPr>
              <a:t>Identified the top articles, videos, top trends from Youtube, Reddit and Twitter</a:t>
            </a:r>
            <a:endParaRPr sz="1100" b="1" i="1">
              <a:highlight>
                <a:srgbClr val="FFFFFF"/>
              </a:highlight>
              <a:latin typeface="Open Sans"/>
              <a:ea typeface="Open Sans"/>
              <a:cs typeface="Open Sans"/>
              <a:sym typeface="Open Sans"/>
            </a:endParaRPr>
          </a:p>
        </p:txBody>
      </p:sp>
      <p:cxnSp>
        <p:nvCxnSpPr>
          <p:cNvPr id="501" name="Google Shape;501;g85199c2fb5_9_31"/>
          <p:cNvCxnSpPr/>
          <p:nvPr/>
        </p:nvCxnSpPr>
        <p:spPr>
          <a:xfrm rot="10800000" flipH="1">
            <a:off x="692125" y="3614450"/>
            <a:ext cx="1960200" cy="26100"/>
          </a:xfrm>
          <a:prstGeom prst="straightConnector1">
            <a:avLst/>
          </a:prstGeom>
          <a:noFill/>
          <a:ln w="9525" cap="flat" cmpd="sng">
            <a:solidFill>
              <a:srgbClr val="695D46"/>
            </a:solidFill>
            <a:prstDash val="solid"/>
            <a:round/>
            <a:headEnd type="none" w="med" len="med"/>
            <a:tailEnd type="none" w="med" len="med"/>
          </a:ln>
        </p:spPr>
      </p:cxnSp>
      <p:pic>
        <p:nvPicPr>
          <p:cNvPr id="502" name="Google Shape;502;g85199c2fb5_9_31"/>
          <p:cNvPicPr preferRelativeResize="0"/>
          <p:nvPr/>
        </p:nvPicPr>
        <p:blipFill>
          <a:blip r:embed="rId4">
            <a:alphaModFix/>
          </a:blip>
          <a:stretch>
            <a:fillRect/>
          </a:stretch>
        </p:blipFill>
        <p:spPr>
          <a:xfrm>
            <a:off x="657398" y="2078200"/>
            <a:ext cx="2242050" cy="1260541"/>
          </a:xfrm>
          <a:prstGeom prst="rect">
            <a:avLst/>
          </a:prstGeom>
          <a:noFill/>
          <a:ln>
            <a:noFill/>
          </a:ln>
        </p:spPr>
      </p:pic>
      <p:sp>
        <p:nvSpPr>
          <p:cNvPr id="503" name="Google Shape;503;g85199c2fb5_9_31"/>
          <p:cNvSpPr txBox="1"/>
          <p:nvPr/>
        </p:nvSpPr>
        <p:spPr>
          <a:xfrm>
            <a:off x="3554175" y="3747425"/>
            <a:ext cx="2241900" cy="162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b="1">
                <a:highlight>
                  <a:srgbClr val="FFFFFF"/>
                </a:highlight>
                <a:latin typeface="Open Sans"/>
                <a:ea typeface="Open Sans"/>
                <a:cs typeface="Open Sans"/>
                <a:sym typeface="Open Sans"/>
              </a:rPr>
              <a:t>SEARCH ENGINE ANALYTICS</a:t>
            </a:r>
            <a:endParaRPr sz="1100" b="1">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endParaRPr sz="1100" b="1">
              <a:highlight>
                <a:srgbClr val="FFFFFF"/>
              </a:highlight>
              <a:latin typeface="Open Sans"/>
              <a:ea typeface="Open Sans"/>
              <a:cs typeface="Open Sans"/>
              <a:sym typeface="Open Sans"/>
            </a:endParaRPr>
          </a:p>
          <a:p>
            <a:pPr marL="0" lvl="0" indent="0" algn="just" rtl="0">
              <a:lnSpc>
                <a:spcPct val="200000"/>
              </a:lnSpc>
              <a:spcBef>
                <a:spcPts val="0"/>
              </a:spcBef>
              <a:spcAft>
                <a:spcPts val="0"/>
              </a:spcAft>
              <a:buNone/>
            </a:pPr>
            <a:r>
              <a:rPr lang="en-US" sz="1100" b="1" i="1">
                <a:highlight>
                  <a:srgbClr val="FFFFFF"/>
                </a:highlight>
                <a:latin typeface="Open Sans"/>
                <a:ea typeface="Open Sans"/>
                <a:cs typeface="Open Sans"/>
                <a:sym typeface="Open Sans"/>
              </a:rPr>
              <a:t>Identified top trends, search queries related to Investment</a:t>
            </a:r>
            <a:endParaRPr sz="1100" b="1" i="1">
              <a:highlight>
                <a:srgbClr val="FFFFFF"/>
              </a:highlight>
              <a:latin typeface="Open Sans"/>
              <a:ea typeface="Open Sans"/>
              <a:cs typeface="Open Sans"/>
              <a:sym typeface="Open Sans"/>
            </a:endParaRPr>
          </a:p>
        </p:txBody>
      </p:sp>
      <p:cxnSp>
        <p:nvCxnSpPr>
          <p:cNvPr id="504" name="Google Shape;504;g85199c2fb5_9_31"/>
          <p:cNvCxnSpPr/>
          <p:nvPr/>
        </p:nvCxnSpPr>
        <p:spPr>
          <a:xfrm rot="10800000" flipH="1">
            <a:off x="3591950" y="3595475"/>
            <a:ext cx="1905300" cy="18900"/>
          </a:xfrm>
          <a:prstGeom prst="straightConnector1">
            <a:avLst/>
          </a:prstGeom>
          <a:noFill/>
          <a:ln w="9525" cap="flat" cmpd="sng">
            <a:solidFill>
              <a:srgbClr val="695D46"/>
            </a:solidFill>
            <a:prstDash val="solid"/>
            <a:round/>
            <a:headEnd type="none" w="med" len="med"/>
            <a:tailEnd type="none" w="med" len="med"/>
          </a:ln>
        </p:spPr>
      </p:cxnSp>
      <p:pic>
        <p:nvPicPr>
          <p:cNvPr id="505" name="Google Shape;505;g85199c2fb5_9_31"/>
          <p:cNvPicPr preferRelativeResize="0"/>
          <p:nvPr/>
        </p:nvPicPr>
        <p:blipFill>
          <a:blip r:embed="rId5">
            <a:alphaModFix/>
          </a:blip>
          <a:stretch>
            <a:fillRect/>
          </a:stretch>
        </p:blipFill>
        <p:spPr>
          <a:xfrm>
            <a:off x="3554175" y="2196650"/>
            <a:ext cx="1829700" cy="914839"/>
          </a:xfrm>
          <a:prstGeom prst="rect">
            <a:avLst/>
          </a:prstGeom>
          <a:noFill/>
          <a:ln>
            <a:noFill/>
          </a:ln>
        </p:spPr>
      </p:pic>
      <p:sp>
        <p:nvSpPr>
          <p:cNvPr id="506" name="Google Shape;506;g85199c2fb5_9_31"/>
          <p:cNvSpPr txBox="1"/>
          <p:nvPr/>
        </p:nvSpPr>
        <p:spPr>
          <a:xfrm>
            <a:off x="6501338" y="3747425"/>
            <a:ext cx="2157900" cy="272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100" b="1">
                <a:highlight>
                  <a:srgbClr val="FFFFFF"/>
                </a:highlight>
                <a:latin typeface="Open Sans"/>
                <a:ea typeface="Open Sans"/>
                <a:cs typeface="Open Sans"/>
                <a:sym typeface="Open Sans"/>
              </a:rPr>
              <a:t>COMPETITOR ANALYTICS</a:t>
            </a:r>
            <a:endParaRPr sz="1100" b="1">
              <a:highlight>
                <a:srgbClr val="FFFFFF"/>
              </a:highlight>
              <a:latin typeface="Open Sans"/>
              <a:ea typeface="Open Sans"/>
              <a:cs typeface="Open Sans"/>
              <a:sym typeface="Open Sans"/>
            </a:endParaRPr>
          </a:p>
          <a:p>
            <a:pPr marL="0" lvl="0" indent="0" algn="ctr" rtl="0">
              <a:lnSpc>
                <a:spcPct val="150000"/>
              </a:lnSpc>
              <a:spcBef>
                <a:spcPts val="0"/>
              </a:spcBef>
              <a:spcAft>
                <a:spcPts val="0"/>
              </a:spcAft>
              <a:buNone/>
            </a:pPr>
            <a:endParaRPr sz="1100" b="1">
              <a:highlight>
                <a:srgbClr val="FFFFFF"/>
              </a:highlight>
              <a:latin typeface="Open Sans"/>
              <a:ea typeface="Open Sans"/>
              <a:cs typeface="Open Sans"/>
              <a:sym typeface="Open Sans"/>
            </a:endParaRPr>
          </a:p>
          <a:p>
            <a:pPr marL="0" lvl="0" indent="0" algn="just" rtl="0">
              <a:lnSpc>
                <a:spcPct val="200000"/>
              </a:lnSpc>
              <a:spcBef>
                <a:spcPts val="0"/>
              </a:spcBef>
              <a:spcAft>
                <a:spcPts val="0"/>
              </a:spcAft>
              <a:buNone/>
            </a:pPr>
            <a:r>
              <a:rPr lang="en-US" sz="1100" b="1" i="1">
                <a:highlight>
                  <a:srgbClr val="FFFFFF"/>
                </a:highlight>
                <a:latin typeface="Open Sans"/>
                <a:ea typeface="Open Sans"/>
                <a:cs typeface="Open Sans"/>
                <a:sym typeface="Open Sans"/>
              </a:rPr>
              <a:t>Identified the top keywords and products that are engaged the most in the competitor websites </a:t>
            </a:r>
            <a:endParaRPr sz="1100" b="1" i="1">
              <a:highlight>
                <a:srgbClr val="FFFFFF"/>
              </a:highlight>
              <a:latin typeface="Open Sans"/>
              <a:ea typeface="Open Sans"/>
              <a:cs typeface="Open Sans"/>
              <a:sym typeface="Open Sans"/>
            </a:endParaRPr>
          </a:p>
          <a:p>
            <a:pPr marL="0" lvl="0" indent="0" algn="ctr" rtl="0">
              <a:lnSpc>
                <a:spcPct val="150000"/>
              </a:lnSpc>
              <a:spcBef>
                <a:spcPts val="0"/>
              </a:spcBef>
              <a:spcAft>
                <a:spcPts val="0"/>
              </a:spcAft>
              <a:buNone/>
            </a:pPr>
            <a:endParaRPr sz="1100" b="1">
              <a:highlight>
                <a:srgbClr val="FFFFFF"/>
              </a:highlight>
              <a:latin typeface="Open Sans"/>
              <a:ea typeface="Open Sans"/>
              <a:cs typeface="Open Sans"/>
              <a:sym typeface="Open Sans"/>
            </a:endParaRPr>
          </a:p>
          <a:p>
            <a:pPr marL="0" lvl="0" indent="0" algn="ctr" rtl="0">
              <a:lnSpc>
                <a:spcPct val="150000"/>
              </a:lnSpc>
              <a:spcBef>
                <a:spcPts val="0"/>
              </a:spcBef>
              <a:spcAft>
                <a:spcPts val="0"/>
              </a:spcAft>
              <a:buNone/>
            </a:pPr>
            <a:endParaRPr sz="1100" b="1">
              <a:highlight>
                <a:srgbClr val="FFFFFF"/>
              </a:highlight>
              <a:latin typeface="Open Sans"/>
              <a:ea typeface="Open Sans"/>
              <a:cs typeface="Open Sans"/>
              <a:sym typeface="Open Sans"/>
            </a:endParaRPr>
          </a:p>
        </p:txBody>
      </p:sp>
      <p:cxnSp>
        <p:nvCxnSpPr>
          <p:cNvPr id="507" name="Google Shape;507;g85199c2fb5_9_31"/>
          <p:cNvCxnSpPr/>
          <p:nvPr/>
        </p:nvCxnSpPr>
        <p:spPr>
          <a:xfrm>
            <a:off x="6492813" y="3561350"/>
            <a:ext cx="1937100" cy="18900"/>
          </a:xfrm>
          <a:prstGeom prst="straightConnector1">
            <a:avLst/>
          </a:prstGeom>
          <a:noFill/>
          <a:ln w="9525" cap="flat" cmpd="sng">
            <a:solidFill>
              <a:srgbClr val="695D46"/>
            </a:solidFill>
            <a:prstDash val="solid"/>
            <a:round/>
            <a:headEnd type="none" w="med" len="med"/>
            <a:tailEnd type="none" w="med" len="med"/>
          </a:ln>
        </p:spPr>
      </p:cxnSp>
      <p:pic>
        <p:nvPicPr>
          <p:cNvPr id="508" name="Google Shape;508;g85199c2fb5_9_31"/>
          <p:cNvPicPr preferRelativeResize="0"/>
          <p:nvPr/>
        </p:nvPicPr>
        <p:blipFill>
          <a:blip r:embed="rId6">
            <a:alphaModFix/>
          </a:blip>
          <a:stretch>
            <a:fillRect/>
          </a:stretch>
        </p:blipFill>
        <p:spPr>
          <a:xfrm>
            <a:off x="6592438" y="1828162"/>
            <a:ext cx="1628900" cy="162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g85199c2fb5_0_5"/>
          <p:cNvPicPr preferRelativeResize="0"/>
          <p:nvPr/>
        </p:nvPicPr>
        <p:blipFill rotWithShape="1">
          <a:blip r:embed="rId3">
            <a:alphaModFix/>
          </a:blip>
          <a:srcRect t="9383" r="1526" b="5466"/>
          <a:stretch/>
        </p:blipFill>
        <p:spPr>
          <a:xfrm>
            <a:off x="468450" y="1967488"/>
            <a:ext cx="7646175" cy="4290925"/>
          </a:xfrm>
          <a:prstGeom prst="rect">
            <a:avLst/>
          </a:prstGeom>
          <a:noFill/>
          <a:ln>
            <a:noFill/>
          </a:ln>
        </p:spPr>
      </p:pic>
      <p:sp>
        <p:nvSpPr>
          <p:cNvPr id="514" name="Google Shape;514;g85199c2fb5_0_5"/>
          <p:cNvSpPr txBox="1"/>
          <p:nvPr/>
        </p:nvSpPr>
        <p:spPr>
          <a:xfrm>
            <a:off x="8283250" y="1967500"/>
            <a:ext cx="3690300" cy="42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Gill Sans"/>
              <a:ea typeface="Gill Sans"/>
              <a:cs typeface="Gill Sans"/>
              <a:sym typeface="Gill Sans"/>
            </a:endParaRPr>
          </a:p>
          <a:p>
            <a:pPr marL="0" lvl="0" indent="0" algn="l" rtl="0">
              <a:spcBef>
                <a:spcPts val="0"/>
              </a:spcBef>
              <a:spcAft>
                <a:spcPts val="0"/>
              </a:spcAft>
              <a:buNone/>
            </a:pPr>
            <a:r>
              <a:rPr lang="en-US" sz="2400">
                <a:latin typeface="Gill Sans"/>
                <a:ea typeface="Gill Sans"/>
                <a:cs typeface="Gill Sans"/>
                <a:sym typeface="Gill Sans"/>
              </a:rPr>
              <a:t>With the goal of identifying important features for millenial’s interactivity, we incorporated the following  features like:</a:t>
            </a:r>
            <a:endParaRPr sz="2400">
              <a:latin typeface="Gill Sans"/>
              <a:ea typeface="Gill Sans"/>
              <a:cs typeface="Gill Sans"/>
              <a:sym typeface="Gill Sans"/>
            </a:endParaRPr>
          </a:p>
          <a:p>
            <a:pPr marL="0" lvl="0" indent="0" algn="l" rtl="0">
              <a:spcBef>
                <a:spcPts val="0"/>
              </a:spcBef>
              <a:spcAft>
                <a:spcPts val="0"/>
              </a:spcAft>
              <a:buNone/>
            </a:pPr>
            <a:endParaRPr sz="2400">
              <a:latin typeface="Gill Sans"/>
              <a:ea typeface="Gill Sans"/>
              <a:cs typeface="Gill Sans"/>
              <a:sym typeface="Gill Sans"/>
            </a:endParaRPr>
          </a:p>
          <a:p>
            <a:pPr marL="457200" lvl="0" indent="-381000" algn="l" rtl="0">
              <a:spcBef>
                <a:spcPts val="0"/>
              </a:spcBef>
              <a:spcAft>
                <a:spcPts val="0"/>
              </a:spcAft>
              <a:buSzPts val="2400"/>
              <a:buFont typeface="Gill Sans"/>
              <a:buChar char="❖"/>
            </a:pPr>
            <a:r>
              <a:rPr lang="en-US" sz="2400">
                <a:latin typeface="Gill Sans"/>
                <a:ea typeface="Gill Sans"/>
                <a:cs typeface="Gill Sans"/>
                <a:sym typeface="Gill Sans"/>
              </a:rPr>
              <a:t>Chatbot</a:t>
            </a:r>
            <a:endParaRPr sz="2400">
              <a:latin typeface="Gill Sans"/>
              <a:ea typeface="Gill Sans"/>
              <a:cs typeface="Gill Sans"/>
              <a:sym typeface="Gill Sans"/>
            </a:endParaRPr>
          </a:p>
          <a:p>
            <a:pPr marL="457200" lvl="0" indent="-381000" algn="l" rtl="0">
              <a:spcBef>
                <a:spcPts val="0"/>
              </a:spcBef>
              <a:spcAft>
                <a:spcPts val="0"/>
              </a:spcAft>
              <a:buSzPts val="2400"/>
              <a:buFont typeface="Gill Sans"/>
              <a:buChar char="❖"/>
            </a:pPr>
            <a:r>
              <a:rPr lang="en-US" sz="2400">
                <a:latin typeface="Gill Sans"/>
                <a:ea typeface="Gill Sans"/>
                <a:cs typeface="Gill Sans"/>
                <a:sym typeface="Gill Sans"/>
              </a:rPr>
              <a:t>Quiz</a:t>
            </a:r>
            <a:endParaRPr sz="2400">
              <a:latin typeface="Gill Sans"/>
              <a:ea typeface="Gill Sans"/>
              <a:cs typeface="Gill Sans"/>
              <a:sym typeface="Gill Sans"/>
            </a:endParaRPr>
          </a:p>
          <a:p>
            <a:pPr marL="457200" lvl="0" indent="-381000" algn="l" rtl="0">
              <a:spcBef>
                <a:spcPts val="0"/>
              </a:spcBef>
              <a:spcAft>
                <a:spcPts val="0"/>
              </a:spcAft>
              <a:buSzPts val="2400"/>
              <a:buFont typeface="Gill Sans"/>
              <a:buChar char="❖"/>
            </a:pPr>
            <a:r>
              <a:rPr lang="en-US" sz="2400">
                <a:latin typeface="Gill Sans"/>
                <a:ea typeface="Gill Sans"/>
                <a:cs typeface="Gill Sans"/>
                <a:sym typeface="Gill Sans"/>
              </a:rPr>
              <a:t>Learn</a:t>
            </a:r>
            <a:endParaRPr sz="2400">
              <a:latin typeface="Gill Sans"/>
              <a:ea typeface="Gill Sans"/>
              <a:cs typeface="Gill Sans"/>
              <a:sym typeface="Gill Sans"/>
            </a:endParaRPr>
          </a:p>
        </p:txBody>
      </p:sp>
      <p:sp>
        <p:nvSpPr>
          <p:cNvPr id="515" name="Google Shape;515;g85199c2fb5_0_5"/>
          <p:cNvSpPr txBox="1"/>
          <p:nvPr/>
        </p:nvSpPr>
        <p:spPr>
          <a:xfrm>
            <a:off x="487175" y="393500"/>
            <a:ext cx="11242500" cy="13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800" b="1">
              <a:solidFill>
                <a:srgbClr val="FFFFFF"/>
              </a:solidFill>
              <a:latin typeface="Gill Sans"/>
              <a:ea typeface="Gill Sans"/>
              <a:cs typeface="Gill Sans"/>
              <a:sym typeface="Gill Sans"/>
            </a:endParaRPr>
          </a:p>
          <a:p>
            <a:pPr marL="0" lvl="0" indent="0" algn="ctr" rtl="0">
              <a:spcBef>
                <a:spcPts val="0"/>
              </a:spcBef>
              <a:spcAft>
                <a:spcPts val="0"/>
              </a:spcAft>
              <a:buNone/>
            </a:pPr>
            <a:r>
              <a:rPr lang="en-US" sz="2700">
                <a:solidFill>
                  <a:srgbClr val="FFFFFF"/>
                </a:solidFill>
              </a:rPr>
              <a:t>Grok Investments</a:t>
            </a:r>
            <a:endParaRPr sz="27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85199c2fb5_13_8"/>
          <p:cNvSpPr txBox="1">
            <a:spLocks noGrp="1"/>
          </p:cNvSpPr>
          <p:nvPr>
            <p:ph type="title"/>
          </p:nvPr>
        </p:nvSpPr>
        <p:spPr>
          <a:xfrm>
            <a:off x="581242" y="44450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2700">
                <a:latin typeface="Arial"/>
                <a:ea typeface="Arial"/>
                <a:cs typeface="Arial"/>
                <a:sym typeface="Arial"/>
              </a:rPr>
              <a:t>Success Stories</a:t>
            </a:r>
            <a:endParaRPr sz="2700">
              <a:latin typeface="Arial"/>
              <a:ea typeface="Arial"/>
              <a:cs typeface="Arial"/>
              <a:sym typeface="Arial"/>
            </a:endParaRPr>
          </a:p>
        </p:txBody>
      </p:sp>
      <p:pic>
        <p:nvPicPr>
          <p:cNvPr id="521" name="Google Shape;521;g85199c2fb5_13_8"/>
          <p:cNvPicPr preferRelativeResize="0"/>
          <p:nvPr/>
        </p:nvPicPr>
        <p:blipFill rotWithShape="1">
          <a:blip r:embed="rId3">
            <a:alphaModFix/>
          </a:blip>
          <a:srcRect l="9168" t="22381" r="6329" b="6811"/>
          <a:stretch/>
        </p:blipFill>
        <p:spPr>
          <a:xfrm>
            <a:off x="2357775" y="2033950"/>
            <a:ext cx="8121451" cy="44680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85199c2fb5_13_2"/>
          <p:cNvSpPr txBox="1">
            <a:spLocks noGrp="1"/>
          </p:cNvSpPr>
          <p:nvPr>
            <p:ph type="title"/>
          </p:nvPr>
        </p:nvSpPr>
        <p:spPr>
          <a:xfrm>
            <a:off x="581242" y="5549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latin typeface="Arial"/>
                <a:ea typeface="Arial"/>
                <a:cs typeface="Arial"/>
                <a:sym typeface="Arial"/>
              </a:rPr>
              <a:t>Products</a:t>
            </a:r>
            <a:endParaRPr>
              <a:latin typeface="Arial"/>
              <a:ea typeface="Arial"/>
              <a:cs typeface="Arial"/>
              <a:sym typeface="Arial"/>
            </a:endParaRPr>
          </a:p>
        </p:txBody>
      </p:sp>
      <p:pic>
        <p:nvPicPr>
          <p:cNvPr id="527" name="Google Shape;527;g85199c2fb5_13_2"/>
          <p:cNvPicPr preferRelativeResize="0"/>
          <p:nvPr/>
        </p:nvPicPr>
        <p:blipFill rotWithShape="1">
          <a:blip r:embed="rId3">
            <a:alphaModFix/>
          </a:blip>
          <a:srcRect l="4767" t="8712" r="8555" b="5369"/>
          <a:stretch/>
        </p:blipFill>
        <p:spPr>
          <a:xfrm>
            <a:off x="1761350" y="1911500"/>
            <a:ext cx="9162725" cy="4609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3"/>
        <p:cNvGrpSpPr/>
        <p:nvPr/>
      </p:nvGrpSpPr>
      <p:grpSpPr>
        <a:xfrm>
          <a:off x="0" y="0"/>
          <a:ext cx="0" cy="0"/>
          <a:chOff x="0" y="0"/>
          <a:chExt cx="0" cy="0"/>
        </a:xfrm>
      </p:grpSpPr>
      <p:sp>
        <p:nvSpPr>
          <p:cNvPr id="334" name="Google Shape;334;g85199c2fb5_21_77"/>
          <p:cNvSpPr txBox="1"/>
          <p:nvPr/>
        </p:nvSpPr>
        <p:spPr>
          <a:xfrm>
            <a:off x="9356379" y="5700217"/>
            <a:ext cx="19245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i="0" u="none" strike="noStrike" cap="none">
                <a:solidFill>
                  <a:schemeClr val="dk1"/>
                </a:solidFill>
                <a:latin typeface="Calibri"/>
                <a:ea typeface="Calibri"/>
                <a:cs typeface="Calibri"/>
                <a:sym typeface="Calibri"/>
              </a:rPr>
              <a:t>12. Conclusion</a:t>
            </a:r>
            <a:endParaRPr sz="1300" b="1" i="0" u="none" strike="noStrike" cap="none">
              <a:solidFill>
                <a:schemeClr val="dk1"/>
              </a:solidFill>
              <a:latin typeface="Calibri"/>
              <a:ea typeface="Calibri"/>
              <a:cs typeface="Calibri"/>
              <a:sym typeface="Calibri"/>
            </a:endParaRPr>
          </a:p>
        </p:txBody>
      </p:sp>
      <p:pic>
        <p:nvPicPr>
          <p:cNvPr id="335" name="Google Shape;335;g85199c2fb5_21_77"/>
          <p:cNvPicPr preferRelativeResize="0"/>
          <p:nvPr/>
        </p:nvPicPr>
        <p:blipFill rotWithShape="1">
          <a:blip r:embed="rId3">
            <a:alphaModFix/>
          </a:blip>
          <a:srcRect/>
          <a:stretch/>
        </p:blipFill>
        <p:spPr>
          <a:xfrm>
            <a:off x="4582367" y="541623"/>
            <a:ext cx="1328184" cy="1251756"/>
          </a:xfrm>
          <a:prstGeom prst="rect">
            <a:avLst/>
          </a:prstGeom>
          <a:noFill/>
          <a:ln w="9525" cap="flat" cmpd="sng">
            <a:solidFill>
              <a:schemeClr val="dk2"/>
            </a:solidFill>
            <a:prstDash val="solid"/>
            <a:round/>
            <a:headEnd type="none" w="sm" len="sm"/>
            <a:tailEnd type="none" w="sm" len="sm"/>
          </a:ln>
        </p:spPr>
      </p:pic>
      <p:sp>
        <p:nvSpPr>
          <p:cNvPr id="336" name="Google Shape;336;g85199c2fb5_21_77"/>
          <p:cNvSpPr txBox="1"/>
          <p:nvPr/>
        </p:nvSpPr>
        <p:spPr>
          <a:xfrm>
            <a:off x="1992040" y="1824173"/>
            <a:ext cx="16266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i="0" u="none" strike="noStrike" cap="none">
                <a:solidFill>
                  <a:schemeClr val="dk1"/>
                </a:solidFill>
                <a:latin typeface="Calibri"/>
                <a:ea typeface="Calibri"/>
                <a:cs typeface="Calibri"/>
                <a:sym typeface="Calibri"/>
              </a:rPr>
              <a:t>1.Introduction</a:t>
            </a:r>
            <a:endParaRPr sz="1300" b="1" i="0" u="none" strike="noStrike" cap="none">
              <a:solidFill>
                <a:schemeClr val="dk1"/>
              </a:solidFill>
              <a:latin typeface="Calibri"/>
              <a:ea typeface="Calibri"/>
              <a:cs typeface="Calibri"/>
              <a:sym typeface="Calibri"/>
            </a:endParaRPr>
          </a:p>
        </p:txBody>
      </p:sp>
      <p:sp>
        <p:nvSpPr>
          <p:cNvPr id="337" name="Google Shape;337;g85199c2fb5_21_77"/>
          <p:cNvSpPr txBox="1"/>
          <p:nvPr/>
        </p:nvSpPr>
        <p:spPr>
          <a:xfrm>
            <a:off x="4451453" y="1874100"/>
            <a:ext cx="19245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i="0" u="none" strike="noStrike" cap="none">
                <a:solidFill>
                  <a:schemeClr val="dk1"/>
                </a:solidFill>
                <a:latin typeface="Calibri"/>
                <a:ea typeface="Calibri"/>
                <a:cs typeface="Calibri"/>
                <a:sym typeface="Calibri"/>
              </a:rPr>
              <a:t>2.Scope of work</a:t>
            </a:r>
            <a:endParaRPr sz="1300" b="1" i="0" u="none" strike="noStrike" cap="none">
              <a:solidFill>
                <a:schemeClr val="dk1"/>
              </a:solidFill>
              <a:latin typeface="Calibri"/>
              <a:ea typeface="Calibri"/>
              <a:cs typeface="Calibri"/>
              <a:sym typeface="Calibri"/>
            </a:endParaRPr>
          </a:p>
        </p:txBody>
      </p:sp>
      <p:sp>
        <p:nvSpPr>
          <p:cNvPr id="338" name="Google Shape;338;g85199c2fb5_21_77"/>
          <p:cNvSpPr txBox="1"/>
          <p:nvPr/>
        </p:nvSpPr>
        <p:spPr>
          <a:xfrm>
            <a:off x="7184508" y="1793380"/>
            <a:ext cx="13281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i="0" u="none" strike="noStrike" cap="none">
                <a:solidFill>
                  <a:schemeClr val="dk1"/>
                </a:solidFill>
                <a:latin typeface="Calibri"/>
                <a:ea typeface="Calibri"/>
                <a:cs typeface="Calibri"/>
                <a:sym typeface="Calibri"/>
              </a:rPr>
              <a:t>3.Research</a:t>
            </a:r>
            <a:endParaRPr sz="1300" b="1" i="0" u="none" strike="noStrike" cap="none">
              <a:solidFill>
                <a:schemeClr val="dk1"/>
              </a:solidFill>
              <a:latin typeface="Calibri"/>
              <a:ea typeface="Calibri"/>
              <a:cs typeface="Calibri"/>
              <a:sym typeface="Calibri"/>
            </a:endParaRPr>
          </a:p>
        </p:txBody>
      </p:sp>
      <p:pic>
        <p:nvPicPr>
          <p:cNvPr id="339" name="Google Shape;339;g85199c2fb5_21_77" descr="A picture containing shirt&#10;&#10;Description automatically generated"/>
          <p:cNvPicPr preferRelativeResize="0"/>
          <p:nvPr/>
        </p:nvPicPr>
        <p:blipFill rotWithShape="1">
          <a:blip r:embed="rId4">
            <a:alphaModFix/>
          </a:blip>
          <a:srcRect/>
          <a:stretch/>
        </p:blipFill>
        <p:spPr>
          <a:xfrm>
            <a:off x="2062324" y="541624"/>
            <a:ext cx="1328182" cy="1251754"/>
          </a:xfrm>
          <a:prstGeom prst="rect">
            <a:avLst/>
          </a:prstGeom>
          <a:noFill/>
          <a:ln w="9525" cap="flat" cmpd="sng">
            <a:solidFill>
              <a:srgbClr val="757070"/>
            </a:solidFill>
            <a:prstDash val="solid"/>
            <a:round/>
            <a:headEnd type="none" w="sm" len="sm"/>
            <a:tailEnd type="none" w="sm" len="sm"/>
          </a:ln>
        </p:spPr>
      </p:pic>
      <p:sp>
        <p:nvSpPr>
          <p:cNvPr id="340" name="Google Shape;340;g85199c2fb5_21_77"/>
          <p:cNvSpPr txBox="1"/>
          <p:nvPr/>
        </p:nvSpPr>
        <p:spPr>
          <a:xfrm>
            <a:off x="9270505" y="1686351"/>
            <a:ext cx="25887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i="0" u="none" strike="noStrike" cap="none">
                <a:solidFill>
                  <a:schemeClr val="dk1"/>
                </a:solidFill>
                <a:latin typeface="Calibri"/>
                <a:ea typeface="Calibri"/>
                <a:cs typeface="Calibri"/>
                <a:sym typeface="Calibri"/>
              </a:rPr>
              <a:t>4.Search Engine &amp; Social media Analytics</a:t>
            </a:r>
            <a:endParaRPr sz="1300" b="1" i="0" u="none" strike="noStrike" cap="none">
              <a:solidFill>
                <a:schemeClr val="dk1"/>
              </a:solidFill>
              <a:latin typeface="Calibri"/>
              <a:ea typeface="Calibri"/>
              <a:cs typeface="Calibri"/>
              <a:sym typeface="Calibri"/>
            </a:endParaRPr>
          </a:p>
        </p:txBody>
      </p:sp>
      <p:pic>
        <p:nvPicPr>
          <p:cNvPr id="341" name="Google Shape;341;g85199c2fb5_21_77" descr="A picture containing table&#10;&#10;Description automatically generated"/>
          <p:cNvPicPr preferRelativeResize="0"/>
          <p:nvPr/>
        </p:nvPicPr>
        <p:blipFill rotWithShape="1">
          <a:blip r:embed="rId5">
            <a:alphaModFix/>
          </a:blip>
          <a:srcRect/>
          <a:stretch/>
        </p:blipFill>
        <p:spPr>
          <a:xfrm>
            <a:off x="6979195" y="539928"/>
            <a:ext cx="1429286" cy="1219200"/>
          </a:xfrm>
          <a:prstGeom prst="rect">
            <a:avLst/>
          </a:prstGeom>
          <a:noFill/>
          <a:ln w="9525" cap="flat" cmpd="sng">
            <a:solidFill>
              <a:srgbClr val="757070"/>
            </a:solidFill>
            <a:prstDash val="solid"/>
            <a:round/>
            <a:headEnd type="none" w="sm" len="sm"/>
            <a:tailEnd type="none" w="sm" len="sm"/>
          </a:ln>
        </p:spPr>
      </p:pic>
      <p:pic>
        <p:nvPicPr>
          <p:cNvPr id="342" name="Google Shape;342;g85199c2fb5_21_77"/>
          <p:cNvPicPr preferRelativeResize="0"/>
          <p:nvPr/>
        </p:nvPicPr>
        <p:blipFill rotWithShape="1">
          <a:blip r:embed="rId6">
            <a:alphaModFix/>
          </a:blip>
          <a:srcRect/>
          <a:stretch/>
        </p:blipFill>
        <p:spPr>
          <a:xfrm>
            <a:off x="9356380" y="450752"/>
            <a:ext cx="1562543" cy="1235610"/>
          </a:xfrm>
          <a:prstGeom prst="rect">
            <a:avLst/>
          </a:prstGeom>
          <a:noFill/>
          <a:ln w="9525" cap="flat" cmpd="sng">
            <a:solidFill>
              <a:srgbClr val="757070"/>
            </a:solidFill>
            <a:prstDash val="solid"/>
            <a:round/>
            <a:headEnd type="none" w="sm" len="sm"/>
            <a:tailEnd type="none" w="sm" len="sm"/>
          </a:ln>
        </p:spPr>
      </p:pic>
      <p:sp>
        <p:nvSpPr>
          <p:cNvPr id="343" name="Google Shape;343;g85199c2fb5_21_77"/>
          <p:cNvSpPr txBox="1"/>
          <p:nvPr/>
        </p:nvSpPr>
        <p:spPr>
          <a:xfrm>
            <a:off x="1786051" y="3693048"/>
            <a:ext cx="23511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300" b="1" i="0" u="none" strike="noStrike" cap="none">
                <a:solidFill>
                  <a:schemeClr val="dk1"/>
                </a:solidFill>
                <a:latin typeface="Calibri"/>
                <a:ea typeface="Calibri"/>
                <a:cs typeface="Calibri"/>
                <a:sym typeface="Calibri"/>
              </a:rPr>
              <a:t>5</a:t>
            </a:r>
            <a:r>
              <a:rPr lang="en-US" sz="1600" b="1" i="0" u="none" strike="noStrike" cap="none">
                <a:solidFill>
                  <a:schemeClr val="dk1"/>
                </a:solidFill>
                <a:latin typeface="Calibri"/>
                <a:ea typeface="Calibri"/>
                <a:cs typeface="Calibri"/>
                <a:sym typeface="Calibri"/>
              </a:rPr>
              <a:t>. </a:t>
            </a:r>
            <a:r>
              <a:rPr lang="en-US" sz="1300" b="1" i="0" u="none" strike="noStrike" cap="none">
                <a:solidFill>
                  <a:schemeClr val="dk1"/>
                </a:solidFill>
                <a:latin typeface="Calibri"/>
                <a:ea typeface="Calibri"/>
                <a:cs typeface="Calibri"/>
                <a:sym typeface="Calibri"/>
              </a:rPr>
              <a:t>Competitor Analytics</a:t>
            </a:r>
            <a:endParaRPr sz="1300" b="1" i="0" u="none" strike="noStrike" cap="none">
              <a:solidFill>
                <a:schemeClr val="dk1"/>
              </a:solidFill>
              <a:latin typeface="Calibri"/>
              <a:ea typeface="Calibri"/>
              <a:cs typeface="Calibri"/>
              <a:sym typeface="Calibri"/>
            </a:endParaRPr>
          </a:p>
        </p:txBody>
      </p:sp>
      <p:sp>
        <p:nvSpPr>
          <p:cNvPr id="344" name="Google Shape;344;g85199c2fb5_21_77"/>
          <p:cNvSpPr txBox="1"/>
          <p:nvPr/>
        </p:nvSpPr>
        <p:spPr>
          <a:xfrm>
            <a:off x="4375325" y="3694013"/>
            <a:ext cx="19245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1300" b="1" i="0" u="none" strike="noStrike" cap="none">
                <a:solidFill>
                  <a:schemeClr val="dk1"/>
                </a:solidFill>
                <a:latin typeface="Calibri"/>
                <a:ea typeface="Calibri"/>
                <a:cs typeface="Calibri"/>
                <a:sym typeface="Calibri"/>
              </a:rPr>
              <a:t>6. Fidelity website audit</a:t>
            </a:r>
            <a:endParaRPr sz="1300" b="1" i="0" u="none" strike="noStrike" cap="none">
              <a:solidFill>
                <a:schemeClr val="dk1"/>
              </a:solidFill>
              <a:latin typeface="Calibri"/>
              <a:ea typeface="Calibri"/>
              <a:cs typeface="Calibri"/>
              <a:sym typeface="Calibri"/>
            </a:endParaRPr>
          </a:p>
        </p:txBody>
      </p:sp>
      <p:sp>
        <p:nvSpPr>
          <p:cNvPr id="345" name="Google Shape;345;g85199c2fb5_21_77"/>
          <p:cNvSpPr txBox="1"/>
          <p:nvPr/>
        </p:nvSpPr>
        <p:spPr>
          <a:xfrm>
            <a:off x="6964752" y="3659655"/>
            <a:ext cx="20292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i="0" u="none" strike="noStrike" cap="none">
                <a:solidFill>
                  <a:schemeClr val="dk1"/>
                </a:solidFill>
                <a:latin typeface="Calibri"/>
                <a:ea typeface="Calibri"/>
                <a:cs typeface="Calibri"/>
                <a:sym typeface="Calibri"/>
              </a:rPr>
              <a:t>7. Grok Investments website features</a:t>
            </a:r>
            <a:endParaRPr sz="1300" b="1" i="0" u="none" strike="noStrike" cap="none">
              <a:solidFill>
                <a:schemeClr val="dk1"/>
              </a:solidFill>
              <a:latin typeface="Calibri"/>
              <a:ea typeface="Calibri"/>
              <a:cs typeface="Calibri"/>
              <a:sym typeface="Calibri"/>
            </a:endParaRPr>
          </a:p>
        </p:txBody>
      </p:sp>
      <p:pic>
        <p:nvPicPr>
          <p:cNvPr id="346" name="Google Shape;346;g85199c2fb5_21_77"/>
          <p:cNvPicPr preferRelativeResize="0"/>
          <p:nvPr/>
        </p:nvPicPr>
        <p:blipFill rotWithShape="1">
          <a:blip r:embed="rId7">
            <a:alphaModFix/>
          </a:blip>
          <a:srcRect/>
          <a:stretch/>
        </p:blipFill>
        <p:spPr>
          <a:xfrm>
            <a:off x="4451453" y="2488484"/>
            <a:ext cx="1652763" cy="1219200"/>
          </a:xfrm>
          <a:prstGeom prst="rect">
            <a:avLst/>
          </a:prstGeom>
          <a:noFill/>
          <a:ln w="9525" cap="flat" cmpd="sng">
            <a:solidFill>
              <a:srgbClr val="757070"/>
            </a:solidFill>
            <a:prstDash val="solid"/>
            <a:round/>
            <a:headEnd type="none" w="sm" len="sm"/>
            <a:tailEnd type="none" w="sm" len="sm"/>
          </a:ln>
        </p:spPr>
      </p:pic>
      <p:pic>
        <p:nvPicPr>
          <p:cNvPr id="347" name="Google Shape;347;g85199c2fb5_21_77"/>
          <p:cNvPicPr preferRelativeResize="0"/>
          <p:nvPr/>
        </p:nvPicPr>
        <p:blipFill rotWithShape="1">
          <a:blip r:embed="rId8">
            <a:alphaModFix/>
          </a:blip>
          <a:srcRect/>
          <a:stretch/>
        </p:blipFill>
        <p:spPr>
          <a:xfrm>
            <a:off x="1992041" y="2406160"/>
            <a:ext cx="1487654" cy="1301526"/>
          </a:xfrm>
          <a:prstGeom prst="rect">
            <a:avLst/>
          </a:prstGeom>
          <a:noFill/>
          <a:ln w="9525" cap="flat" cmpd="sng">
            <a:solidFill>
              <a:srgbClr val="757070"/>
            </a:solidFill>
            <a:prstDash val="solid"/>
            <a:round/>
            <a:headEnd type="none" w="sm" len="sm"/>
            <a:tailEnd type="none" w="sm" len="sm"/>
          </a:ln>
        </p:spPr>
      </p:pic>
      <p:pic>
        <p:nvPicPr>
          <p:cNvPr id="348" name="Google Shape;348;g85199c2fb5_21_77" descr="A picture containing wheel&#10;&#10;Description automatically generated"/>
          <p:cNvPicPr preferRelativeResize="0"/>
          <p:nvPr/>
        </p:nvPicPr>
        <p:blipFill rotWithShape="1">
          <a:blip r:embed="rId9">
            <a:alphaModFix/>
          </a:blip>
          <a:srcRect/>
          <a:stretch/>
        </p:blipFill>
        <p:spPr>
          <a:xfrm>
            <a:off x="7034824" y="2440000"/>
            <a:ext cx="1562550" cy="1333354"/>
          </a:xfrm>
          <a:prstGeom prst="rect">
            <a:avLst/>
          </a:prstGeom>
          <a:noFill/>
          <a:ln w="9525" cap="flat" cmpd="sng">
            <a:solidFill>
              <a:srgbClr val="757070"/>
            </a:solidFill>
            <a:prstDash val="solid"/>
            <a:round/>
            <a:headEnd type="none" w="sm" len="sm"/>
            <a:tailEnd type="none" w="sm" len="sm"/>
          </a:ln>
        </p:spPr>
      </p:pic>
      <p:sp>
        <p:nvSpPr>
          <p:cNvPr id="349" name="Google Shape;349;g85199c2fb5_21_77"/>
          <p:cNvSpPr txBox="1"/>
          <p:nvPr/>
        </p:nvSpPr>
        <p:spPr>
          <a:xfrm>
            <a:off x="9377300" y="3747991"/>
            <a:ext cx="18351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a:solidFill>
                  <a:schemeClr val="dk1"/>
                </a:solidFill>
                <a:latin typeface="Calibri"/>
                <a:ea typeface="Calibri"/>
                <a:cs typeface="Calibri"/>
                <a:sym typeface="Calibri"/>
              </a:rPr>
              <a:t>8. Wish list</a:t>
            </a:r>
            <a:endParaRPr sz="1300" b="1">
              <a:solidFill>
                <a:schemeClr val="dk1"/>
              </a:solidFill>
              <a:latin typeface="Calibri"/>
              <a:ea typeface="Calibri"/>
              <a:cs typeface="Calibri"/>
              <a:sym typeface="Calibri"/>
            </a:endParaRPr>
          </a:p>
        </p:txBody>
      </p:sp>
      <p:pic>
        <p:nvPicPr>
          <p:cNvPr id="350" name="Google Shape;350;g85199c2fb5_21_77" descr="A close up of a logo&#10;&#10;Description automatically generated"/>
          <p:cNvPicPr preferRelativeResize="0"/>
          <p:nvPr/>
        </p:nvPicPr>
        <p:blipFill rotWithShape="1">
          <a:blip r:embed="rId10">
            <a:alphaModFix/>
          </a:blip>
          <a:srcRect/>
          <a:stretch/>
        </p:blipFill>
        <p:spPr>
          <a:xfrm>
            <a:off x="9402850" y="2412275"/>
            <a:ext cx="1487650" cy="1362625"/>
          </a:xfrm>
          <a:prstGeom prst="rect">
            <a:avLst/>
          </a:prstGeom>
          <a:noFill/>
          <a:ln w="9525" cap="flat" cmpd="sng">
            <a:solidFill>
              <a:srgbClr val="757070"/>
            </a:solidFill>
            <a:prstDash val="solid"/>
            <a:round/>
            <a:headEnd type="none" w="sm" len="sm"/>
            <a:tailEnd type="none" w="sm" len="sm"/>
          </a:ln>
        </p:spPr>
      </p:pic>
      <p:pic>
        <p:nvPicPr>
          <p:cNvPr id="351" name="Google Shape;351;g85199c2fb5_21_77"/>
          <p:cNvPicPr preferRelativeResize="0"/>
          <p:nvPr/>
        </p:nvPicPr>
        <p:blipFill rotWithShape="1">
          <a:blip r:embed="rId11">
            <a:alphaModFix/>
          </a:blip>
          <a:srcRect/>
          <a:stretch/>
        </p:blipFill>
        <p:spPr>
          <a:xfrm>
            <a:off x="2032041" y="4447123"/>
            <a:ext cx="1219199" cy="1219199"/>
          </a:xfrm>
          <a:prstGeom prst="rect">
            <a:avLst/>
          </a:prstGeom>
          <a:noFill/>
          <a:ln w="9525" cap="flat" cmpd="sng">
            <a:solidFill>
              <a:schemeClr val="dk2"/>
            </a:solidFill>
            <a:prstDash val="solid"/>
            <a:round/>
            <a:headEnd type="none" w="sm" len="sm"/>
            <a:tailEnd type="none" w="sm" len="sm"/>
          </a:ln>
        </p:spPr>
      </p:pic>
      <p:sp>
        <p:nvSpPr>
          <p:cNvPr id="352" name="Google Shape;352;g85199c2fb5_21_77"/>
          <p:cNvSpPr txBox="1"/>
          <p:nvPr/>
        </p:nvSpPr>
        <p:spPr>
          <a:xfrm>
            <a:off x="1992040" y="5629490"/>
            <a:ext cx="18351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a:solidFill>
                  <a:schemeClr val="dk1"/>
                </a:solidFill>
                <a:latin typeface="Calibri"/>
                <a:ea typeface="Calibri"/>
                <a:cs typeface="Calibri"/>
                <a:sym typeface="Calibri"/>
              </a:rPr>
              <a:t>9. Grok Investment website analytics</a:t>
            </a:r>
            <a:endParaRPr sz="1300" b="1">
              <a:solidFill>
                <a:schemeClr val="dk1"/>
              </a:solidFill>
              <a:latin typeface="Calibri"/>
              <a:ea typeface="Calibri"/>
              <a:cs typeface="Calibri"/>
              <a:sym typeface="Calibri"/>
            </a:endParaRPr>
          </a:p>
        </p:txBody>
      </p:sp>
      <p:sp>
        <p:nvSpPr>
          <p:cNvPr id="353" name="Google Shape;353;g85199c2fb5_21_77"/>
          <p:cNvSpPr txBox="1"/>
          <p:nvPr/>
        </p:nvSpPr>
        <p:spPr>
          <a:xfrm>
            <a:off x="4763008" y="5666323"/>
            <a:ext cx="1219200" cy="4017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Clr>
                <a:schemeClr val="dk1"/>
              </a:buClr>
              <a:buSzPts val="1300"/>
              <a:buFont typeface="Calibri"/>
              <a:buNone/>
            </a:pPr>
            <a:r>
              <a:rPr lang="en-US" sz="1300" b="1">
                <a:solidFill>
                  <a:schemeClr val="dk1"/>
                </a:solidFill>
                <a:latin typeface="Calibri"/>
                <a:ea typeface="Calibri"/>
                <a:cs typeface="Calibri"/>
                <a:sym typeface="Calibri"/>
              </a:rPr>
              <a:t>10.Results</a:t>
            </a:r>
            <a:endParaRPr sz="1300" b="1">
              <a:solidFill>
                <a:schemeClr val="dk1"/>
              </a:solidFill>
              <a:latin typeface="Calibri"/>
              <a:ea typeface="Calibri"/>
              <a:cs typeface="Calibri"/>
              <a:sym typeface="Calibri"/>
            </a:endParaRPr>
          </a:p>
        </p:txBody>
      </p:sp>
      <p:sp>
        <p:nvSpPr>
          <p:cNvPr id="354" name="Google Shape;354;g85199c2fb5_21_77"/>
          <p:cNvSpPr/>
          <p:nvPr/>
        </p:nvSpPr>
        <p:spPr>
          <a:xfrm>
            <a:off x="6792804" y="5773523"/>
            <a:ext cx="1913400" cy="3282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1300" b="1">
                <a:solidFill>
                  <a:schemeClr val="dk1"/>
                </a:solidFill>
                <a:latin typeface="Calibri"/>
                <a:ea typeface="Calibri"/>
                <a:cs typeface="Calibri"/>
                <a:sym typeface="Calibri"/>
              </a:rPr>
              <a:t>11.Recommendation</a:t>
            </a:r>
            <a:endParaRPr sz="1200">
              <a:solidFill>
                <a:schemeClr val="dk1"/>
              </a:solidFill>
              <a:latin typeface="Arial"/>
              <a:ea typeface="Arial"/>
              <a:cs typeface="Arial"/>
              <a:sym typeface="Arial"/>
            </a:endParaRPr>
          </a:p>
        </p:txBody>
      </p:sp>
      <p:pic>
        <p:nvPicPr>
          <p:cNvPr id="355" name="Google Shape;355;g85199c2fb5_21_77" descr="A close up of a toy&#10;&#10;Description automatically generated"/>
          <p:cNvPicPr preferRelativeResize="0"/>
          <p:nvPr/>
        </p:nvPicPr>
        <p:blipFill rotWithShape="1">
          <a:blip r:embed="rId12">
            <a:alphaModFix/>
          </a:blip>
          <a:srcRect/>
          <a:stretch/>
        </p:blipFill>
        <p:spPr>
          <a:xfrm>
            <a:off x="4442972" y="4367090"/>
            <a:ext cx="1682269" cy="1262367"/>
          </a:xfrm>
          <a:prstGeom prst="rect">
            <a:avLst/>
          </a:prstGeom>
          <a:noFill/>
          <a:ln w="9525" cap="flat" cmpd="sng">
            <a:solidFill>
              <a:srgbClr val="757070"/>
            </a:solidFill>
            <a:prstDash val="solid"/>
            <a:round/>
            <a:headEnd type="none" w="sm" len="sm"/>
            <a:tailEnd type="none" w="sm" len="sm"/>
          </a:ln>
        </p:spPr>
      </p:pic>
      <p:pic>
        <p:nvPicPr>
          <p:cNvPr id="356" name="Google Shape;356;g85199c2fb5_21_77" descr="A close up of a device&#10;&#10;Description automatically generated"/>
          <p:cNvPicPr preferRelativeResize="0"/>
          <p:nvPr/>
        </p:nvPicPr>
        <p:blipFill rotWithShape="1">
          <a:blip r:embed="rId13">
            <a:alphaModFix/>
          </a:blip>
          <a:srcRect/>
          <a:stretch/>
        </p:blipFill>
        <p:spPr>
          <a:xfrm>
            <a:off x="6964751" y="4395845"/>
            <a:ext cx="1362623" cy="1301304"/>
          </a:xfrm>
          <a:prstGeom prst="rect">
            <a:avLst/>
          </a:prstGeom>
          <a:noFill/>
          <a:ln w="9525" cap="flat" cmpd="sng">
            <a:solidFill>
              <a:srgbClr val="757070"/>
            </a:solidFill>
            <a:prstDash val="solid"/>
            <a:round/>
            <a:headEnd type="none" w="sm" len="sm"/>
            <a:tailEnd type="none" w="sm" len="sm"/>
          </a:ln>
        </p:spPr>
      </p:pic>
      <p:pic>
        <p:nvPicPr>
          <p:cNvPr id="357" name="Google Shape;357;g85199c2fb5_21_77" descr="A picture containing sitting, green, light, white&#10;&#10;Description automatically generated"/>
          <p:cNvPicPr preferRelativeResize="0"/>
          <p:nvPr/>
        </p:nvPicPr>
        <p:blipFill rotWithShape="1">
          <a:blip r:embed="rId14">
            <a:alphaModFix/>
          </a:blip>
          <a:srcRect/>
          <a:stretch/>
        </p:blipFill>
        <p:spPr>
          <a:xfrm>
            <a:off x="9356379" y="4340980"/>
            <a:ext cx="1362623" cy="1362623"/>
          </a:xfrm>
          <a:prstGeom prst="rect">
            <a:avLst/>
          </a:prstGeom>
          <a:noFill/>
          <a:ln w="9525" cap="flat" cmpd="sng">
            <a:solidFill>
              <a:srgbClr val="757070"/>
            </a:solidFill>
            <a:prstDash val="solid"/>
            <a:round/>
            <a:headEnd type="none" w="sm" len="sm"/>
            <a:tailEnd type="none" w="sm" len="sm"/>
          </a:ln>
        </p:spPr>
      </p:pic>
      <p:sp>
        <p:nvSpPr>
          <p:cNvPr id="358" name="Google Shape;358;g85199c2fb5_21_77"/>
          <p:cNvSpPr txBox="1"/>
          <p:nvPr/>
        </p:nvSpPr>
        <p:spPr>
          <a:xfrm rot="-5400000" flipH="1">
            <a:off x="-2780850" y="2821250"/>
            <a:ext cx="6851100" cy="1255200"/>
          </a:xfrm>
          <a:prstGeom prst="rect">
            <a:avLst/>
          </a:prstGeom>
          <a:solidFill>
            <a:srgbClr val="3568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FFFF"/>
                </a:solidFill>
                <a:latin typeface="Calibri"/>
                <a:ea typeface="Calibri"/>
                <a:cs typeface="Calibri"/>
                <a:sym typeface="Calibri"/>
              </a:rPr>
              <a:t>  AGENDA</a:t>
            </a:r>
            <a:endParaRPr sz="3300" b="1">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85199c2fb5_0_16"/>
          <p:cNvSpPr txBox="1">
            <a:spLocks noGrp="1"/>
          </p:cNvSpPr>
          <p:nvPr>
            <p:ph type="title"/>
          </p:nvPr>
        </p:nvSpPr>
        <p:spPr>
          <a:xfrm>
            <a:off x="581192" y="702156"/>
            <a:ext cx="11029500" cy="1013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700">
                <a:latin typeface="Arial"/>
                <a:ea typeface="Arial"/>
                <a:cs typeface="Arial"/>
                <a:sym typeface="Arial"/>
              </a:rPr>
              <a:t>Website Features: Multiple Landing Pages</a:t>
            </a:r>
            <a:r>
              <a:rPr lang="en-US" b="1"/>
              <a:t> </a:t>
            </a:r>
            <a:endParaRPr b="1"/>
          </a:p>
        </p:txBody>
      </p:sp>
      <p:pic>
        <p:nvPicPr>
          <p:cNvPr id="533" name="Google Shape;533;g85199c2fb5_0_16"/>
          <p:cNvPicPr preferRelativeResize="0"/>
          <p:nvPr/>
        </p:nvPicPr>
        <p:blipFill rotWithShape="1">
          <a:blip r:embed="rId3">
            <a:alphaModFix/>
          </a:blip>
          <a:srcRect l="8988" t="17216" r="2280" b="9833"/>
          <a:stretch/>
        </p:blipFill>
        <p:spPr>
          <a:xfrm>
            <a:off x="451225" y="3399800"/>
            <a:ext cx="4885499" cy="1752901"/>
          </a:xfrm>
          <a:prstGeom prst="rect">
            <a:avLst/>
          </a:prstGeom>
          <a:noFill/>
          <a:ln>
            <a:noFill/>
          </a:ln>
        </p:spPr>
      </p:pic>
      <p:pic>
        <p:nvPicPr>
          <p:cNvPr id="534" name="Google Shape;534;g85199c2fb5_0_16"/>
          <p:cNvPicPr preferRelativeResize="0"/>
          <p:nvPr/>
        </p:nvPicPr>
        <p:blipFill rotWithShape="1">
          <a:blip r:embed="rId4">
            <a:alphaModFix/>
          </a:blip>
          <a:srcRect t="21048" r="2200" b="17975"/>
          <a:stretch/>
        </p:blipFill>
        <p:spPr>
          <a:xfrm>
            <a:off x="451225" y="1852500"/>
            <a:ext cx="4885499" cy="1441426"/>
          </a:xfrm>
          <a:prstGeom prst="rect">
            <a:avLst/>
          </a:prstGeom>
          <a:noFill/>
          <a:ln>
            <a:noFill/>
          </a:ln>
        </p:spPr>
      </p:pic>
      <p:pic>
        <p:nvPicPr>
          <p:cNvPr id="535" name="Google Shape;535;g85199c2fb5_0_16"/>
          <p:cNvPicPr preferRelativeResize="0"/>
          <p:nvPr/>
        </p:nvPicPr>
        <p:blipFill rotWithShape="1">
          <a:blip r:embed="rId5">
            <a:alphaModFix/>
          </a:blip>
          <a:srcRect t="23979" r="2808" b="9615"/>
          <a:stretch/>
        </p:blipFill>
        <p:spPr>
          <a:xfrm>
            <a:off x="451225" y="5152700"/>
            <a:ext cx="4885499" cy="1631700"/>
          </a:xfrm>
          <a:prstGeom prst="rect">
            <a:avLst/>
          </a:prstGeom>
          <a:noFill/>
          <a:ln>
            <a:noFill/>
          </a:ln>
        </p:spPr>
      </p:pic>
      <p:pic>
        <p:nvPicPr>
          <p:cNvPr id="536" name="Google Shape;536;g85199c2fb5_0_16"/>
          <p:cNvPicPr preferRelativeResize="0"/>
          <p:nvPr/>
        </p:nvPicPr>
        <p:blipFill rotWithShape="1">
          <a:blip r:embed="rId6">
            <a:alphaModFix amt="15000"/>
          </a:blip>
          <a:srcRect t="21048" b="17975"/>
          <a:stretch/>
        </p:blipFill>
        <p:spPr>
          <a:xfrm>
            <a:off x="5336725" y="1852500"/>
            <a:ext cx="6421977" cy="1441426"/>
          </a:xfrm>
          <a:prstGeom prst="rect">
            <a:avLst/>
          </a:prstGeom>
          <a:noFill/>
          <a:ln>
            <a:noFill/>
          </a:ln>
        </p:spPr>
      </p:pic>
      <p:pic>
        <p:nvPicPr>
          <p:cNvPr id="537" name="Google Shape;537;g85199c2fb5_0_16"/>
          <p:cNvPicPr preferRelativeResize="0"/>
          <p:nvPr/>
        </p:nvPicPr>
        <p:blipFill rotWithShape="1">
          <a:blip r:embed="rId3">
            <a:alphaModFix amt="11000"/>
          </a:blip>
          <a:srcRect l="8991" t="17216" b="9833"/>
          <a:stretch/>
        </p:blipFill>
        <p:spPr>
          <a:xfrm>
            <a:off x="5336725" y="3399800"/>
            <a:ext cx="6273974" cy="1752901"/>
          </a:xfrm>
          <a:prstGeom prst="rect">
            <a:avLst/>
          </a:prstGeom>
          <a:noFill/>
          <a:ln>
            <a:noFill/>
          </a:ln>
        </p:spPr>
      </p:pic>
      <p:pic>
        <p:nvPicPr>
          <p:cNvPr id="538" name="Google Shape;538;g85199c2fb5_0_16"/>
          <p:cNvPicPr preferRelativeResize="0"/>
          <p:nvPr/>
        </p:nvPicPr>
        <p:blipFill rotWithShape="1">
          <a:blip r:embed="rId7">
            <a:alphaModFix amt="9000"/>
          </a:blip>
          <a:srcRect t="23979" r="2808" b="9615"/>
          <a:stretch/>
        </p:blipFill>
        <p:spPr>
          <a:xfrm>
            <a:off x="5336725" y="5152700"/>
            <a:ext cx="6273974" cy="1631700"/>
          </a:xfrm>
          <a:prstGeom prst="rect">
            <a:avLst/>
          </a:prstGeom>
          <a:noFill/>
          <a:ln>
            <a:noFill/>
          </a:ln>
        </p:spPr>
      </p:pic>
      <p:sp>
        <p:nvSpPr>
          <p:cNvPr id="539" name="Google Shape;539;g85199c2fb5_0_16"/>
          <p:cNvSpPr txBox="1"/>
          <p:nvPr/>
        </p:nvSpPr>
        <p:spPr>
          <a:xfrm>
            <a:off x="5618900" y="2085625"/>
            <a:ext cx="5582100" cy="8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700" b="1" i="1">
                <a:latin typeface="Noto Sans Symbols"/>
                <a:ea typeface="Noto Sans Symbols"/>
                <a:cs typeface="Noto Sans Symbols"/>
                <a:sym typeface="Noto Sans Symbols"/>
              </a:rPr>
              <a:t>ORIGINAL</a:t>
            </a:r>
            <a:endParaRPr sz="3700" b="1" i="1">
              <a:latin typeface="Noto Sans Symbols"/>
              <a:ea typeface="Noto Sans Symbols"/>
              <a:cs typeface="Noto Sans Symbols"/>
              <a:sym typeface="Noto Sans Symbols"/>
            </a:endParaRPr>
          </a:p>
        </p:txBody>
      </p:sp>
      <p:sp>
        <p:nvSpPr>
          <p:cNvPr id="540" name="Google Shape;540;g85199c2fb5_0_16"/>
          <p:cNvSpPr txBox="1"/>
          <p:nvPr/>
        </p:nvSpPr>
        <p:spPr>
          <a:xfrm>
            <a:off x="5682663" y="3775563"/>
            <a:ext cx="5582100" cy="8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700" b="1" i="1">
                <a:latin typeface="Noto Sans Symbols"/>
                <a:ea typeface="Noto Sans Symbols"/>
                <a:cs typeface="Noto Sans Symbols"/>
                <a:sym typeface="Noto Sans Symbols"/>
              </a:rPr>
              <a:t>VARIANT 1</a:t>
            </a:r>
            <a:endParaRPr sz="3700" b="1" i="1">
              <a:latin typeface="Noto Sans Symbols"/>
              <a:ea typeface="Noto Sans Symbols"/>
              <a:cs typeface="Noto Sans Symbols"/>
              <a:sym typeface="Noto Sans Symbols"/>
            </a:endParaRPr>
          </a:p>
        </p:txBody>
      </p:sp>
      <p:sp>
        <p:nvSpPr>
          <p:cNvPr id="541" name="Google Shape;541;g85199c2fb5_0_16"/>
          <p:cNvSpPr txBox="1"/>
          <p:nvPr/>
        </p:nvSpPr>
        <p:spPr>
          <a:xfrm>
            <a:off x="5844563" y="5571363"/>
            <a:ext cx="5582100" cy="89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700" b="1" i="1">
                <a:latin typeface="Noto Sans Symbols"/>
                <a:ea typeface="Noto Sans Symbols"/>
                <a:cs typeface="Noto Sans Symbols"/>
                <a:sym typeface="Noto Sans Symbols"/>
              </a:rPr>
              <a:t>VARIANT 2</a:t>
            </a:r>
            <a:endParaRPr sz="3700" b="1" i="1">
              <a:latin typeface="Noto Sans Symbols"/>
              <a:ea typeface="Noto Sans Symbols"/>
              <a:cs typeface="Noto Sans Symbols"/>
              <a:sym typeface="Noto Sans Symbol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7786fd014f_1_20"/>
          <p:cNvSpPr txBox="1">
            <a:spLocks noGrp="1"/>
          </p:cNvSpPr>
          <p:nvPr>
            <p:ph type="body" idx="1"/>
          </p:nvPr>
        </p:nvSpPr>
        <p:spPr>
          <a:xfrm>
            <a:off x="6614400" y="2042400"/>
            <a:ext cx="4996200" cy="46095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2000">
              <a:solidFill>
                <a:srgbClr val="8CB64A"/>
              </a:solidFill>
              <a:latin typeface="Noto Sans Symbols"/>
              <a:ea typeface="Noto Sans Symbols"/>
              <a:cs typeface="Noto Sans Symbols"/>
              <a:sym typeface="Noto Sans Symbols"/>
            </a:endParaRPr>
          </a:p>
          <a:p>
            <a:pPr marL="0" lvl="0" indent="0" algn="l" rtl="0">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Grokkie is fed with FAQ’s, which helps to  quickly access general user questions.</a:t>
            </a:r>
            <a:endParaRPr sz="2400">
              <a:solidFill>
                <a:srgbClr val="3D3D3D"/>
              </a:solidFill>
            </a:endParaRPr>
          </a:p>
          <a:p>
            <a:pPr marL="0" lvl="0" indent="0" algn="l" rtl="0">
              <a:lnSpc>
                <a:spcPct val="115000"/>
              </a:lnSpc>
              <a:spcBef>
                <a:spcPts val="0"/>
              </a:spcBef>
              <a:spcAft>
                <a:spcPts val="0"/>
              </a:spcAft>
              <a:buClr>
                <a:schemeClr val="dk1"/>
              </a:buClr>
              <a:buSzPts val="1100"/>
              <a:buFont typeface="Arial"/>
              <a:buNone/>
            </a:pPr>
            <a:endParaRPr/>
          </a:p>
        </p:txBody>
      </p:sp>
      <p:sp>
        <p:nvSpPr>
          <p:cNvPr id="547" name="Google Shape;547;g7786fd014f_1_20"/>
          <p:cNvSpPr txBox="1">
            <a:spLocks noGrp="1"/>
          </p:cNvSpPr>
          <p:nvPr>
            <p:ph type="title"/>
          </p:nvPr>
        </p:nvSpPr>
        <p:spPr>
          <a:xfrm>
            <a:off x="642392" y="579481"/>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sz="2700">
                <a:solidFill>
                  <a:srgbClr val="FFFFFF"/>
                </a:solidFill>
                <a:latin typeface="Arial"/>
                <a:ea typeface="Arial"/>
                <a:cs typeface="Arial"/>
                <a:sym typeface="Arial"/>
              </a:rPr>
              <a:t>Website Features: Grokkie (Chatbot)</a:t>
            </a:r>
            <a:endParaRPr sz="2700">
              <a:latin typeface="Arial"/>
              <a:ea typeface="Arial"/>
              <a:cs typeface="Arial"/>
              <a:sym typeface="Arial"/>
            </a:endParaRPr>
          </a:p>
        </p:txBody>
      </p:sp>
      <p:pic>
        <p:nvPicPr>
          <p:cNvPr id="548" name="Google Shape;548;g7786fd014f_1_20"/>
          <p:cNvPicPr preferRelativeResize="0"/>
          <p:nvPr/>
        </p:nvPicPr>
        <p:blipFill rotWithShape="1">
          <a:blip r:embed="rId3">
            <a:alphaModFix/>
          </a:blip>
          <a:srcRect l="4606" r="6456" b="13337"/>
          <a:stretch/>
        </p:blipFill>
        <p:spPr>
          <a:xfrm>
            <a:off x="712025" y="2042400"/>
            <a:ext cx="5527625" cy="4534526"/>
          </a:xfrm>
          <a:prstGeom prst="rect">
            <a:avLst/>
          </a:prstGeom>
          <a:noFill/>
          <a:ln>
            <a:noFill/>
          </a:ln>
        </p:spPr>
      </p:pic>
      <p:pic>
        <p:nvPicPr>
          <p:cNvPr id="549" name="Google Shape;549;g7786fd014f_1_20"/>
          <p:cNvPicPr preferRelativeResize="0"/>
          <p:nvPr/>
        </p:nvPicPr>
        <p:blipFill rotWithShape="1">
          <a:blip r:embed="rId4">
            <a:alphaModFix/>
          </a:blip>
          <a:srcRect l="92982" t="76666" r="3353" b="14722"/>
          <a:stretch/>
        </p:blipFill>
        <p:spPr>
          <a:xfrm>
            <a:off x="11223900" y="5555100"/>
            <a:ext cx="828000" cy="109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8030d0237b_4_6"/>
          <p:cNvSpPr txBox="1">
            <a:spLocks noGrp="1"/>
          </p:cNvSpPr>
          <p:nvPr>
            <p:ph type="body" idx="1"/>
          </p:nvPr>
        </p:nvSpPr>
        <p:spPr>
          <a:xfrm>
            <a:off x="6427025" y="1873800"/>
            <a:ext cx="5415300" cy="4984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2300">
              <a:solidFill>
                <a:srgbClr val="8CB64A"/>
              </a:solidFill>
              <a:latin typeface="Noto Sans Symbols"/>
              <a:ea typeface="Noto Sans Symbols"/>
              <a:cs typeface="Noto Sans Symbols"/>
              <a:sym typeface="Noto Sans Symbols"/>
            </a:endParaRPr>
          </a:p>
          <a:p>
            <a:pPr marL="0" lvl="0" indent="0" algn="l" rtl="0">
              <a:lnSpc>
                <a:spcPct val="115000"/>
              </a:lnSpc>
              <a:spcBef>
                <a:spcPts val="0"/>
              </a:spcBef>
              <a:spcAft>
                <a:spcPts val="0"/>
              </a:spcAft>
              <a:buNone/>
            </a:pPr>
            <a:endParaRPr sz="2300">
              <a:solidFill>
                <a:srgbClr val="8CB64A"/>
              </a:solidFill>
              <a:latin typeface="Noto Sans Symbols"/>
              <a:ea typeface="Noto Sans Symbols"/>
              <a:cs typeface="Noto Sans Symbols"/>
              <a:sym typeface="Noto Sans Symbols"/>
            </a:endParaRPr>
          </a:p>
          <a:p>
            <a:pPr marL="0" lvl="0" indent="0" algn="l" rtl="0">
              <a:lnSpc>
                <a:spcPct val="115000"/>
              </a:lnSpc>
              <a:spcBef>
                <a:spcPts val="0"/>
              </a:spcBef>
              <a:spcAft>
                <a:spcPts val="0"/>
              </a:spcAft>
              <a:buNone/>
            </a:pPr>
            <a:r>
              <a:rPr lang="en-US" sz="2300">
                <a:solidFill>
                  <a:srgbClr val="8CB64A"/>
                </a:solidFill>
                <a:latin typeface="Noto Sans Symbols"/>
                <a:ea typeface="Noto Sans Symbols"/>
                <a:cs typeface="Noto Sans Symbols"/>
                <a:sym typeface="Noto Sans Symbols"/>
              </a:rPr>
              <a:t>◼	</a:t>
            </a:r>
            <a:r>
              <a:rPr lang="en-US" sz="2400">
                <a:solidFill>
                  <a:srgbClr val="3D3D3D"/>
                </a:solidFill>
              </a:rPr>
              <a:t>Increasing user interactivity.</a:t>
            </a:r>
            <a:endParaRPr sz="2400">
              <a:solidFill>
                <a:srgbClr val="3D3D3D"/>
              </a:solidFill>
            </a:endParaRPr>
          </a:p>
          <a:p>
            <a:pPr marL="0" lvl="0" indent="0" algn="l" rtl="0">
              <a:lnSpc>
                <a:spcPct val="115000"/>
              </a:lnSpc>
              <a:spcBef>
                <a:spcPts val="0"/>
              </a:spcBef>
              <a:spcAft>
                <a:spcPts val="0"/>
              </a:spcAft>
              <a:buNone/>
            </a:pPr>
            <a:endParaRPr sz="2400">
              <a:solidFill>
                <a:srgbClr val="3D3D3D"/>
              </a:solidFill>
            </a:endParaRPr>
          </a:p>
          <a:p>
            <a:pPr marL="0" lvl="0" indent="0" algn="l" rtl="0">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Consists of finance related questions, with difficulty levels easy &amp; moderate.</a:t>
            </a:r>
            <a:endParaRPr sz="2400">
              <a:solidFill>
                <a:srgbClr val="3D3D3D"/>
              </a:solidFill>
            </a:endParaRPr>
          </a:p>
          <a:p>
            <a:pPr marL="0" lvl="0" indent="0" algn="l" rtl="0">
              <a:lnSpc>
                <a:spcPct val="115000"/>
              </a:lnSpc>
              <a:spcBef>
                <a:spcPts val="0"/>
              </a:spcBef>
              <a:spcAft>
                <a:spcPts val="0"/>
              </a:spcAft>
              <a:buClr>
                <a:schemeClr val="dk1"/>
              </a:buClr>
              <a:buSzPts val="1100"/>
              <a:buFont typeface="Arial"/>
              <a:buNone/>
            </a:pPr>
            <a:endParaRPr sz="2400">
              <a:solidFill>
                <a:srgbClr val="3D3D3D"/>
              </a:solidFill>
            </a:endParaRPr>
          </a:p>
          <a:p>
            <a:pPr marL="0" lvl="0" indent="0" algn="l" rtl="0">
              <a:lnSpc>
                <a:spcPct val="115000"/>
              </a:lnSpc>
              <a:spcBef>
                <a:spcPts val="0"/>
              </a:spcBef>
              <a:spcAft>
                <a:spcPts val="0"/>
              </a:spcAft>
              <a:buNone/>
            </a:pPr>
            <a:r>
              <a:rPr lang="en-US" sz="2300">
                <a:solidFill>
                  <a:srgbClr val="8CB64A"/>
                </a:solidFill>
                <a:latin typeface="Noto Sans Symbols"/>
                <a:ea typeface="Noto Sans Symbols"/>
                <a:cs typeface="Noto Sans Symbols"/>
                <a:sym typeface="Noto Sans Symbols"/>
              </a:rPr>
              <a:t>◼	</a:t>
            </a:r>
            <a:r>
              <a:rPr lang="en-US" sz="2400">
                <a:solidFill>
                  <a:srgbClr val="3D3D3D"/>
                </a:solidFill>
              </a:rPr>
              <a:t>Gaining insights about user’s understandings of investments. </a:t>
            </a:r>
            <a:endParaRPr sz="2400">
              <a:solidFill>
                <a:srgbClr val="3D3D3D"/>
              </a:solidFill>
            </a:endParaRPr>
          </a:p>
          <a:p>
            <a:pPr marL="0" lvl="0" indent="0" algn="l" rtl="0">
              <a:lnSpc>
                <a:spcPct val="115000"/>
              </a:lnSpc>
              <a:spcBef>
                <a:spcPts val="0"/>
              </a:spcBef>
              <a:spcAft>
                <a:spcPts val="0"/>
              </a:spcAft>
              <a:buClr>
                <a:schemeClr val="dk1"/>
              </a:buClr>
              <a:buSzPts val="1100"/>
              <a:buFont typeface="Arial"/>
              <a:buNone/>
            </a:pPr>
            <a:endParaRPr sz="2400">
              <a:solidFill>
                <a:srgbClr val="3D3D3D"/>
              </a:solidFill>
            </a:endParaRPr>
          </a:p>
          <a:p>
            <a:pPr marL="0" lvl="0" indent="0" algn="l" rtl="0">
              <a:lnSpc>
                <a:spcPct val="115000"/>
              </a:lnSpc>
              <a:spcBef>
                <a:spcPts val="0"/>
              </a:spcBef>
              <a:spcAft>
                <a:spcPts val="0"/>
              </a:spcAft>
              <a:buNone/>
            </a:pPr>
            <a:endParaRPr sz="1700">
              <a:solidFill>
                <a:schemeClr val="dk1"/>
              </a:solidFill>
              <a:latin typeface="Arial"/>
              <a:ea typeface="Arial"/>
              <a:cs typeface="Arial"/>
              <a:sym typeface="Arial"/>
            </a:endParaRPr>
          </a:p>
        </p:txBody>
      </p:sp>
      <p:sp>
        <p:nvSpPr>
          <p:cNvPr id="555" name="Google Shape;555;g8030d0237b_4_6"/>
          <p:cNvSpPr txBox="1">
            <a:spLocks noGrp="1"/>
          </p:cNvSpPr>
          <p:nvPr>
            <p:ph type="title"/>
          </p:nvPr>
        </p:nvSpPr>
        <p:spPr>
          <a:xfrm>
            <a:off x="581250" y="403275"/>
            <a:ext cx="11029500" cy="1086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sz="2700">
                <a:latin typeface="Arial"/>
                <a:ea typeface="Arial"/>
                <a:cs typeface="Arial"/>
                <a:sym typeface="Arial"/>
              </a:rPr>
              <a:t>Website Features: Quiz</a:t>
            </a:r>
            <a:endParaRPr sz="2700">
              <a:latin typeface="Arial"/>
              <a:ea typeface="Arial"/>
              <a:cs typeface="Arial"/>
              <a:sym typeface="Arial"/>
            </a:endParaRPr>
          </a:p>
        </p:txBody>
      </p:sp>
      <p:pic>
        <p:nvPicPr>
          <p:cNvPr id="556" name="Google Shape;556;g8030d0237b_4_6"/>
          <p:cNvPicPr preferRelativeResize="0"/>
          <p:nvPr/>
        </p:nvPicPr>
        <p:blipFill rotWithShape="1">
          <a:blip r:embed="rId3">
            <a:alphaModFix/>
          </a:blip>
          <a:srcRect l="9708" t="29200" r="30547" b="13159"/>
          <a:stretch/>
        </p:blipFill>
        <p:spPr>
          <a:xfrm>
            <a:off x="539175" y="2061150"/>
            <a:ext cx="5887849" cy="4234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8030d0237b_4_11"/>
          <p:cNvSpPr txBox="1">
            <a:spLocks noGrp="1"/>
          </p:cNvSpPr>
          <p:nvPr>
            <p:ph type="body" idx="1"/>
          </p:nvPr>
        </p:nvSpPr>
        <p:spPr>
          <a:xfrm>
            <a:off x="6858000" y="1976888"/>
            <a:ext cx="5071200" cy="45906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2400">
                <a:solidFill>
                  <a:schemeClr val="accent2"/>
                </a:solidFill>
                <a:latin typeface="Noto Sans Symbols"/>
                <a:ea typeface="Noto Sans Symbols"/>
                <a:cs typeface="Noto Sans Symbols"/>
                <a:sym typeface="Noto Sans Symbols"/>
              </a:rPr>
              <a:t>◼	</a:t>
            </a:r>
            <a:r>
              <a:rPr lang="en-US" sz="2400"/>
              <a:t>Content Navigation</a:t>
            </a:r>
            <a:endParaRPr sz="2400">
              <a:solidFill>
                <a:srgbClr val="8CB64A"/>
              </a:solidFill>
              <a:latin typeface="Noto Sans Symbols"/>
              <a:ea typeface="Noto Sans Symbols"/>
              <a:cs typeface="Noto Sans Symbols"/>
              <a:sym typeface="Noto Sans Symbols"/>
            </a:endParaRPr>
          </a:p>
          <a:p>
            <a:pPr marL="0" lvl="0" indent="0" algn="l" rtl="0">
              <a:lnSpc>
                <a:spcPct val="115000"/>
              </a:lnSpc>
              <a:spcBef>
                <a:spcPts val="0"/>
              </a:spcBef>
              <a:spcAft>
                <a:spcPts val="0"/>
              </a:spcAft>
              <a:buNone/>
            </a:pPr>
            <a:endParaRPr sz="2400">
              <a:solidFill>
                <a:srgbClr val="8CB64A"/>
              </a:solidFill>
              <a:latin typeface="Noto Sans Symbols"/>
              <a:ea typeface="Noto Sans Symbols"/>
              <a:cs typeface="Noto Sans Symbols"/>
              <a:sym typeface="Noto Sans Symbols"/>
            </a:endParaRPr>
          </a:p>
          <a:p>
            <a:pPr marL="0" lvl="0" indent="0" algn="l" rtl="0">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Recommending top videos based on social media analysis.</a:t>
            </a:r>
            <a:endParaRPr sz="2400">
              <a:solidFill>
                <a:srgbClr val="3D3D3D"/>
              </a:solidFill>
            </a:endParaRPr>
          </a:p>
          <a:p>
            <a:pPr marL="0" lvl="0" indent="0" algn="l" rtl="0">
              <a:lnSpc>
                <a:spcPct val="115000"/>
              </a:lnSpc>
              <a:spcBef>
                <a:spcPts val="0"/>
              </a:spcBef>
              <a:spcAft>
                <a:spcPts val="0"/>
              </a:spcAft>
              <a:buNone/>
            </a:pPr>
            <a:endParaRPr sz="2400">
              <a:solidFill>
                <a:srgbClr val="3D3D3D"/>
              </a:solidFill>
            </a:endParaRPr>
          </a:p>
          <a:p>
            <a:pPr marL="0" lvl="0" indent="0" algn="l" rtl="0">
              <a:lnSpc>
                <a:spcPct val="115000"/>
              </a:lnSpc>
              <a:spcBef>
                <a:spcPts val="0"/>
              </a:spcBef>
              <a:spcAft>
                <a:spcPts val="0"/>
              </a:spcAft>
              <a:buNone/>
            </a:pPr>
            <a:r>
              <a:rPr lang="en-US" sz="2400">
                <a:solidFill>
                  <a:srgbClr val="8CB64A"/>
                </a:solidFill>
                <a:latin typeface="Noto Sans Symbols"/>
                <a:ea typeface="Noto Sans Symbols"/>
                <a:cs typeface="Noto Sans Symbols"/>
                <a:sym typeface="Noto Sans Symbols"/>
              </a:rPr>
              <a:t>◼	</a:t>
            </a:r>
            <a:r>
              <a:rPr lang="en-US" sz="2400">
                <a:solidFill>
                  <a:srgbClr val="3D3D3D"/>
                </a:solidFill>
              </a:rPr>
              <a:t>Encouraging our users to have fun learning to investing.</a:t>
            </a:r>
            <a:endParaRPr/>
          </a:p>
        </p:txBody>
      </p:sp>
      <p:sp>
        <p:nvSpPr>
          <p:cNvPr id="562" name="Google Shape;562;g8030d0237b_4_11"/>
          <p:cNvSpPr txBox="1">
            <a:spLocks noGrp="1"/>
          </p:cNvSpPr>
          <p:nvPr>
            <p:ph type="title"/>
          </p:nvPr>
        </p:nvSpPr>
        <p:spPr>
          <a:xfrm>
            <a:off x="581250" y="422725"/>
            <a:ext cx="11029500" cy="1321200"/>
          </a:xfrm>
          <a:prstGeom prst="rect">
            <a:avLst/>
          </a:prstGeom>
        </p:spPr>
        <p:txBody>
          <a:bodyPr spcFirstLastPara="1" wrap="square" lIns="91425" tIns="45700" rIns="91425" bIns="45700" anchor="b" anchorCtr="0">
            <a:noAutofit/>
          </a:bodyPr>
          <a:lstStyle/>
          <a:p>
            <a:pPr marL="0" lvl="0" indent="0" algn="ctr" rtl="0">
              <a:lnSpc>
                <a:spcPct val="115000"/>
              </a:lnSpc>
              <a:spcBef>
                <a:spcPts val="1200"/>
              </a:spcBef>
              <a:spcAft>
                <a:spcPts val="1200"/>
              </a:spcAft>
              <a:buNone/>
            </a:pPr>
            <a:r>
              <a:rPr lang="en-US" sz="2700" b="1">
                <a:solidFill>
                  <a:srgbClr val="FFFFFF"/>
                </a:solidFill>
                <a:latin typeface="Arial"/>
                <a:ea typeface="Arial"/>
                <a:cs typeface="Arial"/>
                <a:sym typeface="Arial"/>
              </a:rPr>
              <a:t>Website Features: Learn</a:t>
            </a:r>
            <a:endParaRPr sz="2700" b="1">
              <a:latin typeface="Arial"/>
              <a:ea typeface="Arial"/>
              <a:cs typeface="Arial"/>
              <a:sym typeface="Arial"/>
            </a:endParaRPr>
          </a:p>
        </p:txBody>
      </p:sp>
      <p:pic>
        <p:nvPicPr>
          <p:cNvPr id="563" name="Google Shape;563;g8030d0237b_4_11"/>
          <p:cNvPicPr preferRelativeResize="0"/>
          <p:nvPr/>
        </p:nvPicPr>
        <p:blipFill rotWithShape="1">
          <a:blip r:embed="rId3">
            <a:alphaModFix/>
          </a:blip>
          <a:srcRect l="7213" t="19423" r="9963" b="15898"/>
          <a:stretch/>
        </p:blipFill>
        <p:spPr>
          <a:xfrm>
            <a:off x="468450" y="2211050"/>
            <a:ext cx="6389550" cy="4122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85199c2fb5_11_6"/>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Website Feature: Featured Content (Buzzworthy)</a:t>
            </a:r>
            <a:endParaRPr/>
          </a:p>
        </p:txBody>
      </p:sp>
      <p:pic>
        <p:nvPicPr>
          <p:cNvPr id="569" name="Google Shape;569;g85199c2fb5_11_6"/>
          <p:cNvPicPr preferRelativeResize="0"/>
          <p:nvPr/>
        </p:nvPicPr>
        <p:blipFill rotWithShape="1">
          <a:blip r:embed="rId3">
            <a:alphaModFix/>
          </a:blip>
          <a:srcRect l="6305" t="20202" r="7324" b="5442"/>
          <a:stretch/>
        </p:blipFill>
        <p:spPr>
          <a:xfrm>
            <a:off x="699575" y="2023675"/>
            <a:ext cx="10530576" cy="462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85199c2fb5_11_1"/>
          <p:cNvSpPr txBox="1">
            <a:spLocks noGrp="1"/>
          </p:cNvSpPr>
          <p:nvPr>
            <p:ph type="title"/>
          </p:nvPr>
        </p:nvSpPr>
        <p:spPr>
          <a:xfrm>
            <a:off x="581192" y="702156"/>
            <a:ext cx="11029500" cy="1013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Arial"/>
                <a:ea typeface="Arial"/>
                <a:cs typeface="Arial"/>
                <a:sym typeface="Arial"/>
              </a:rPr>
              <a:t>Website Features: User Survey</a:t>
            </a:r>
            <a:endParaRPr>
              <a:latin typeface="Arial"/>
              <a:ea typeface="Arial"/>
              <a:cs typeface="Arial"/>
              <a:sym typeface="Arial"/>
            </a:endParaRPr>
          </a:p>
        </p:txBody>
      </p:sp>
      <p:pic>
        <p:nvPicPr>
          <p:cNvPr id="575" name="Google Shape;575;g85199c2fb5_11_1"/>
          <p:cNvPicPr preferRelativeResize="0"/>
          <p:nvPr/>
        </p:nvPicPr>
        <p:blipFill rotWithShape="1">
          <a:blip r:embed="rId3">
            <a:alphaModFix/>
          </a:blip>
          <a:srcRect t="23212" r="9535" b="5714"/>
          <a:stretch/>
        </p:blipFill>
        <p:spPr>
          <a:xfrm>
            <a:off x="862288" y="2109350"/>
            <a:ext cx="10298725" cy="454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g85199c2fb5_0_10"/>
          <p:cNvSpPr txBox="1">
            <a:spLocks noGrp="1"/>
          </p:cNvSpPr>
          <p:nvPr>
            <p:ph type="ctrTitle"/>
          </p:nvPr>
        </p:nvSpPr>
        <p:spPr>
          <a:xfrm>
            <a:off x="581191" y="1020431"/>
            <a:ext cx="10993500" cy="147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Wish List and Analysis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7786fd014f_1_25"/>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Product Wish List</a:t>
            </a:r>
            <a:endParaRPr/>
          </a:p>
        </p:txBody>
      </p:sp>
      <p:sp>
        <p:nvSpPr>
          <p:cNvPr id="586" name="Google Shape;586;g7786fd014f_1_25"/>
          <p:cNvSpPr txBox="1">
            <a:spLocks noGrp="1"/>
          </p:cNvSpPr>
          <p:nvPr>
            <p:ph type="body" idx="1"/>
          </p:nvPr>
        </p:nvSpPr>
        <p:spPr>
          <a:xfrm>
            <a:off x="418650" y="1892500"/>
            <a:ext cx="11354700" cy="4684200"/>
          </a:xfrm>
          <a:prstGeom prst="rect">
            <a:avLst/>
          </a:prstGeom>
        </p:spPr>
        <p:txBody>
          <a:bodyPr spcFirstLastPara="1" wrap="square" lIns="91425" tIns="45700" rIns="91425" bIns="45700" anchor="ctr" anchorCtr="0">
            <a:noAutofit/>
          </a:bodyPr>
          <a:lstStyle/>
          <a:p>
            <a:pPr marL="457200" lvl="0" indent="0" algn="l" rtl="0">
              <a:spcBef>
                <a:spcPts val="360"/>
              </a:spcBef>
              <a:spcAft>
                <a:spcPts val="600"/>
              </a:spcAft>
              <a:buNone/>
            </a:pPr>
            <a:endParaRPr sz="2000"/>
          </a:p>
        </p:txBody>
      </p:sp>
      <p:pic>
        <p:nvPicPr>
          <p:cNvPr id="587" name="Google Shape;587;g7786fd014f_1_25"/>
          <p:cNvPicPr preferRelativeResize="0"/>
          <p:nvPr/>
        </p:nvPicPr>
        <p:blipFill>
          <a:blip r:embed="rId3">
            <a:alphaModFix/>
          </a:blip>
          <a:stretch>
            <a:fillRect/>
          </a:stretch>
        </p:blipFill>
        <p:spPr>
          <a:xfrm>
            <a:off x="886000" y="1968700"/>
            <a:ext cx="3098550" cy="2065600"/>
          </a:xfrm>
          <a:prstGeom prst="rect">
            <a:avLst/>
          </a:prstGeom>
          <a:noFill/>
          <a:ln>
            <a:noFill/>
          </a:ln>
        </p:spPr>
      </p:pic>
      <p:pic>
        <p:nvPicPr>
          <p:cNvPr id="588" name="Google Shape;588;g7786fd014f_1_25"/>
          <p:cNvPicPr preferRelativeResize="0"/>
          <p:nvPr/>
        </p:nvPicPr>
        <p:blipFill>
          <a:blip r:embed="rId4">
            <a:alphaModFix/>
          </a:blip>
          <a:stretch>
            <a:fillRect/>
          </a:stretch>
        </p:blipFill>
        <p:spPr>
          <a:xfrm>
            <a:off x="8001200" y="4313249"/>
            <a:ext cx="3098550" cy="2143550"/>
          </a:xfrm>
          <a:prstGeom prst="rect">
            <a:avLst/>
          </a:prstGeom>
          <a:noFill/>
          <a:ln>
            <a:noFill/>
          </a:ln>
        </p:spPr>
      </p:pic>
      <p:pic>
        <p:nvPicPr>
          <p:cNvPr id="589" name="Google Shape;589;g7786fd014f_1_25"/>
          <p:cNvPicPr preferRelativeResize="0"/>
          <p:nvPr/>
        </p:nvPicPr>
        <p:blipFill>
          <a:blip r:embed="rId5">
            <a:alphaModFix/>
          </a:blip>
          <a:stretch>
            <a:fillRect/>
          </a:stretch>
        </p:blipFill>
        <p:spPr>
          <a:xfrm>
            <a:off x="886000" y="4261875"/>
            <a:ext cx="3098550" cy="2194925"/>
          </a:xfrm>
          <a:prstGeom prst="rect">
            <a:avLst/>
          </a:prstGeom>
          <a:noFill/>
          <a:ln>
            <a:noFill/>
          </a:ln>
        </p:spPr>
      </p:pic>
      <p:pic>
        <p:nvPicPr>
          <p:cNvPr id="590" name="Google Shape;590;g7786fd014f_1_25"/>
          <p:cNvPicPr preferRelativeResize="0"/>
          <p:nvPr/>
        </p:nvPicPr>
        <p:blipFill>
          <a:blip r:embed="rId6">
            <a:alphaModFix/>
          </a:blip>
          <a:stretch>
            <a:fillRect/>
          </a:stretch>
        </p:blipFill>
        <p:spPr>
          <a:xfrm>
            <a:off x="7972875" y="1972075"/>
            <a:ext cx="3170226" cy="2039187"/>
          </a:xfrm>
          <a:prstGeom prst="rect">
            <a:avLst/>
          </a:prstGeom>
          <a:noFill/>
          <a:ln>
            <a:noFill/>
          </a:ln>
        </p:spPr>
      </p:pic>
      <p:sp>
        <p:nvSpPr>
          <p:cNvPr id="591" name="Google Shape;591;g7786fd014f_1_25"/>
          <p:cNvSpPr txBox="1"/>
          <p:nvPr/>
        </p:nvSpPr>
        <p:spPr>
          <a:xfrm>
            <a:off x="4280425" y="2134375"/>
            <a:ext cx="3426900" cy="4140300"/>
          </a:xfrm>
          <a:prstGeom prst="rect">
            <a:avLst/>
          </a:prstGeom>
          <a:noFill/>
          <a:ln>
            <a:noFill/>
          </a:ln>
        </p:spPr>
        <p:txBody>
          <a:bodyPr spcFirstLastPara="1" wrap="square" lIns="91425" tIns="91425" rIns="91425" bIns="91425" anchor="ctr" anchorCtr="0">
            <a:noAutofit/>
          </a:bodyPr>
          <a:lstStyle/>
          <a:p>
            <a:pPr marL="457200" lvl="0" indent="-355600" algn="l" rtl="0">
              <a:spcBef>
                <a:spcPts val="0"/>
              </a:spcBef>
              <a:spcAft>
                <a:spcPts val="0"/>
              </a:spcAft>
              <a:buSzPts val="2000"/>
              <a:buFont typeface="Gill Sans"/>
              <a:buChar char="●"/>
            </a:pPr>
            <a:r>
              <a:rPr lang="en-US" sz="2000">
                <a:latin typeface="Gill Sans"/>
                <a:ea typeface="Gill Sans"/>
                <a:cs typeface="Gill Sans"/>
                <a:sym typeface="Gill Sans"/>
              </a:rPr>
              <a:t>Personalized Dashboard</a:t>
            </a:r>
            <a:endParaRPr sz="2000">
              <a:latin typeface="Gill Sans"/>
              <a:ea typeface="Gill Sans"/>
              <a:cs typeface="Gill Sans"/>
              <a:sym typeface="Gill Sans"/>
            </a:endParaRPr>
          </a:p>
          <a:p>
            <a:pPr marL="457200" lvl="0" indent="0" algn="l" rtl="0">
              <a:spcBef>
                <a:spcPts val="0"/>
              </a:spcBef>
              <a:spcAft>
                <a:spcPts val="0"/>
              </a:spcAft>
              <a:buNone/>
            </a:pPr>
            <a:endParaRPr sz="2000">
              <a:latin typeface="Gill Sans"/>
              <a:ea typeface="Gill Sans"/>
              <a:cs typeface="Gill Sans"/>
              <a:sym typeface="Gill Sans"/>
            </a:endParaRPr>
          </a:p>
          <a:p>
            <a:pPr marL="457200" lvl="0" indent="-355600" algn="l" rtl="0">
              <a:spcBef>
                <a:spcPts val="0"/>
              </a:spcBef>
              <a:spcAft>
                <a:spcPts val="0"/>
              </a:spcAft>
              <a:buSzPts val="2000"/>
              <a:buFont typeface="Gill Sans"/>
              <a:buChar char="●"/>
            </a:pPr>
            <a:r>
              <a:rPr lang="en-US" sz="2000">
                <a:latin typeface="Gill Sans"/>
                <a:ea typeface="Gill Sans"/>
                <a:cs typeface="Gill Sans"/>
                <a:sym typeface="Gill Sans"/>
              </a:rPr>
              <a:t>Interactivity</a:t>
            </a:r>
            <a:endParaRPr sz="1800">
              <a:latin typeface="Gill Sans"/>
              <a:ea typeface="Gill Sans"/>
              <a:cs typeface="Gill Sans"/>
              <a:sym typeface="Gill Sans"/>
            </a:endParaRPr>
          </a:p>
          <a:p>
            <a:pPr marL="457200" lvl="0" indent="0" algn="l" rtl="0">
              <a:spcBef>
                <a:spcPts val="0"/>
              </a:spcBef>
              <a:spcAft>
                <a:spcPts val="0"/>
              </a:spcAft>
              <a:buNone/>
            </a:pPr>
            <a:endParaRPr sz="2000">
              <a:latin typeface="Gill Sans"/>
              <a:ea typeface="Gill Sans"/>
              <a:cs typeface="Gill Sans"/>
              <a:sym typeface="Gill Sans"/>
            </a:endParaRPr>
          </a:p>
          <a:p>
            <a:pPr marL="457200" lvl="0" indent="-355600" algn="l" rtl="0">
              <a:spcBef>
                <a:spcPts val="0"/>
              </a:spcBef>
              <a:spcAft>
                <a:spcPts val="0"/>
              </a:spcAft>
              <a:buSzPts val="2000"/>
              <a:buFont typeface="Gill Sans"/>
              <a:buChar char="●"/>
            </a:pPr>
            <a:r>
              <a:rPr lang="en-US" sz="2000">
                <a:latin typeface="Gill Sans"/>
                <a:ea typeface="Gill Sans"/>
                <a:cs typeface="Gill Sans"/>
                <a:sym typeface="Gill Sans"/>
              </a:rPr>
              <a:t>Recommended Content</a:t>
            </a:r>
            <a:endParaRPr sz="2000">
              <a:latin typeface="Gill Sans"/>
              <a:ea typeface="Gill Sans"/>
              <a:cs typeface="Gill Sans"/>
              <a:sym typeface="Gill Sans"/>
            </a:endParaRPr>
          </a:p>
          <a:p>
            <a:pPr marL="457200" lvl="0" indent="0" algn="l" rtl="0">
              <a:spcBef>
                <a:spcPts val="0"/>
              </a:spcBef>
              <a:spcAft>
                <a:spcPts val="0"/>
              </a:spcAft>
              <a:buNone/>
            </a:pPr>
            <a:endParaRPr sz="2000">
              <a:latin typeface="Gill Sans"/>
              <a:ea typeface="Gill Sans"/>
              <a:cs typeface="Gill Sans"/>
              <a:sym typeface="Gill Sans"/>
            </a:endParaRPr>
          </a:p>
          <a:p>
            <a:pPr marL="457200" lvl="0" indent="-355600" algn="l" rtl="0">
              <a:spcBef>
                <a:spcPts val="0"/>
              </a:spcBef>
              <a:spcAft>
                <a:spcPts val="0"/>
              </a:spcAft>
              <a:buSzPts val="2000"/>
              <a:buFont typeface="Gill Sans"/>
              <a:buChar char="●"/>
            </a:pPr>
            <a:r>
              <a:rPr lang="en-US" sz="2000">
                <a:latin typeface="Gill Sans"/>
                <a:ea typeface="Gill Sans"/>
                <a:cs typeface="Gill Sans"/>
                <a:sym typeface="Gill Sans"/>
              </a:rPr>
              <a:t>Advanced Chatbot</a:t>
            </a:r>
            <a:endParaRPr sz="2000">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8030d0237b_1_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Website Analytics: Average Daily Users</a:t>
            </a:r>
            <a:endParaRPr/>
          </a:p>
        </p:txBody>
      </p:sp>
      <p:sp>
        <p:nvSpPr>
          <p:cNvPr id="597" name="Google Shape;597;g8030d0237b_1_0"/>
          <p:cNvSpPr txBox="1">
            <a:spLocks noGrp="1"/>
          </p:cNvSpPr>
          <p:nvPr>
            <p:ph type="body" idx="1"/>
          </p:nvPr>
        </p:nvSpPr>
        <p:spPr>
          <a:xfrm>
            <a:off x="581200" y="1723297"/>
            <a:ext cx="11029500" cy="64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598" name="Google Shape;598;g8030d0237b_1_0"/>
          <p:cNvPicPr preferRelativeResize="0"/>
          <p:nvPr/>
        </p:nvPicPr>
        <p:blipFill>
          <a:blip r:embed="rId3">
            <a:alphaModFix/>
          </a:blip>
          <a:stretch>
            <a:fillRect/>
          </a:stretch>
        </p:blipFill>
        <p:spPr>
          <a:xfrm>
            <a:off x="651200" y="1908100"/>
            <a:ext cx="11029499" cy="2492850"/>
          </a:xfrm>
          <a:prstGeom prst="rect">
            <a:avLst/>
          </a:prstGeom>
          <a:noFill/>
          <a:ln>
            <a:noFill/>
          </a:ln>
          <a:effectLst>
            <a:outerShdw blurRad="57150" dist="19050" dir="5400000" algn="bl" rotWithShape="0">
              <a:srgbClr val="000000">
                <a:alpha val="50000"/>
              </a:srgbClr>
            </a:outerShdw>
          </a:effectLst>
        </p:spPr>
      </p:pic>
      <p:pic>
        <p:nvPicPr>
          <p:cNvPr id="599" name="Google Shape;599;g8030d0237b_1_0"/>
          <p:cNvPicPr preferRelativeResize="0"/>
          <p:nvPr/>
        </p:nvPicPr>
        <p:blipFill rotWithShape="1">
          <a:blip r:embed="rId4">
            <a:alphaModFix/>
          </a:blip>
          <a:srcRect l="38919" t="18068" r="20292" b="19498"/>
          <a:stretch/>
        </p:blipFill>
        <p:spPr>
          <a:xfrm>
            <a:off x="1184600" y="4477150"/>
            <a:ext cx="3471952" cy="2200748"/>
          </a:xfrm>
          <a:prstGeom prst="rect">
            <a:avLst/>
          </a:prstGeom>
          <a:noFill/>
          <a:ln>
            <a:noFill/>
          </a:ln>
        </p:spPr>
      </p:pic>
      <p:pic>
        <p:nvPicPr>
          <p:cNvPr id="600" name="Google Shape;600;g8030d0237b_1_0"/>
          <p:cNvPicPr preferRelativeResize="0"/>
          <p:nvPr/>
        </p:nvPicPr>
        <p:blipFill>
          <a:blip r:embed="rId5">
            <a:alphaModFix/>
          </a:blip>
          <a:stretch>
            <a:fillRect/>
          </a:stretch>
        </p:blipFill>
        <p:spPr>
          <a:xfrm>
            <a:off x="5087675" y="4553350"/>
            <a:ext cx="6288226" cy="2154550"/>
          </a:xfrm>
          <a:prstGeom prst="rect">
            <a:avLst/>
          </a:prstGeom>
          <a:noFill/>
          <a:ln>
            <a:noFill/>
          </a:ln>
          <a:effectLst>
            <a:outerShdw blurRad="57150" dist="19050" dir="5400000" algn="bl" rotWithShape="0">
              <a:srgbClr val="000000">
                <a:alpha val="50000"/>
              </a:srgbClr>
            </a:outerShdw>
          </a:effectLst>
        </p:spPr>
      </p:pic>
      <p:pic>
        <p:nvPicPr>
          <p:cNvPr id="601" name="Google Shape;601;g8030d0237b_1_0"/>
          <p:cNvPicPr preferRelativeResize="0"/>
          <p:nvPr/>
        </p:nvPicPr>
        <p:blipFill>
          <a:blip r:embed="rId6">
            <a:alphaModFix/>
          </a:blip>
          <a:stretch>
            <a:fillRect/>
          </a:stretch>
        </p:blipFill>
        <p:spPr>
          <a:xfrm>
            <a:off x="1251100" y="4787625"/>
            <a:ext cx="3338950" cy="18902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g8030d0237b_3_12"/>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Website Analytics: User Visits</a:t>
            </a:r>
            <a:endParaRPr/>
          </a:p>
        </p:txBody>
      </p:sp>
      <p:pic>
        <p:nvPicPr>
          <p:cNvPr id="607" name="Google Shape;607;g8030d0237b_3_12"/>
          <p:cNvPicPr preferRelativeResize="0"/>
          <p:nvPr/>
        </p:nvPicPr>
        <p:blipFill>
          <a:blip r:embed="rId3">
            <a:alphaModFix/>
          </a:blip>
          <a:stretch>
            <a:fillRect/>
          </a:stretch>
        </p:blipFill>
        <p:spPr>
          <a:xfrm>
            <a:off x="6640950" y="2249250"/>
            <a:ext cx="3899299" cy="3718449"/>
          </a:xfrm>
          <a:prstGeom prst="rect">
            <a:avLst/>
          </a:prstGeom>
          <a:noFill/>
          <a:ln>
            <a:noFill/>
          </a:ln>
          <a:effectLst>
            <a:outerShdw blurRad="57150" dist="19050" dir="5400000" algn="bl" rotWithShape="0">
              <a:srgbClr val="000000">
                <a:alpha val="50000"/>
              </a:srgbClr>
            </a:outerShdw>
          </a:effectLst>
        </p:spPr>
      </p:pic>
      <p:pic>
        <p:nvPicPr>
          <p:cNvPr id="608" name="Google Shape;608;g8030d0237b_3_12"/>
          <p:cNvPicPr preferRelativeResize="0"/>
          <p:nvPr/>
        </p:nvPicPr>
        <p:blipFill>
          <a:blip r:embed="rId4">
            <a:alphaModFix/>
          </a:blip>
          <a:stretch>
            <a:fillRect/>
          </a:stretch>
        </p:blipFill>
        <p:spPr>
          <a:xfrm>
            <a:off x="1676400" y="2249250"/>
            <a:ext cx="3899299" cy="371844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
          <p:cNvSpPr txBox="1">
            <a:spLocks noGrp="1"/>
          </p:cNvSpPr>
          <p:nvPr>
            <p:ph type="body" idx="1"/>
          </p:nvPr>
        </p:nvSpPr>
        <p:spPr>
          <a:xfrm>
            <a:off x="508000" y="1920875"/>
            <a:ext cx="11102700" cy="45879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656"/>
              <a:buNone/>
            </a:pPr>
            <a:r>
              <a:rPr lang="en-US" sz="2200"/>
              <a:t>Introduction:</a:t>
            </a:r>
            <a:endParaRPr sz="2200"/>
          </a:p>
          <a:p>
            <a:pPr marL="0" lvl="0" indent="0" algn="l" rtl="0">
              <a:spcBef>
                <a:spcPts val="0"/>
              </a:spcBef>
              <a:spcAft>
                <a:spcPts val="0"/>
              </a:spcAft>
              <a:buSzPts val="1656"/>
              <a:buNone/>
            </a:pPr>
            <a:r>
              <a:rPr lang="en-US" sz="1900"/>
              <a:t>Fidelity Investments holds a high place in the investments and finance market. But when it comes to the millennial demographic, our initial analysis shows that the millennials, especially women, are looking for answers to their investment-related queries more from Fidelity’s competitors.</a:t>
            </a:r>
            <a:br>
              <a:rPr lang="en-US" sz="1900"/>
            </a:br>
            <a:r>
              <a:rPr lang="en-US" sz="1900"/>
              <a:t>With this in mind, our aim is to recommend design and feature improvements for the Fidelity Investments website that would enable it to perform better on search engines and make it more attractive and relevant in the eye of the millennial.</a:t>
            </a:r>
            <a:endParaRPr sz="1900"/>
          </a:p>
          <a:p>
            <a:pPr marL="0" lvl="0" indent="0" algn="l" rtl="0">
              <a:spcBef>
                <a:spcPts val="0"/>
              </a:spcBef>
              <a:spcAft>
                <a:spcPts val="0"/>
              </a:spcAft>
              <a:buSzPts val="1656"/>
              <a:buNone/>
            </a:pPr>
            <a:endParaRPr/>
          </a:p>
          <a:p>
            <a:pPr marL="0" lvl="0" indent="0" algn="l" rtl="0">
              <a:spcBef>
                <a:spcPts val="0"/>
              </a:spcBef>
              <a:spcAft>
                <a:spcPts val="0"/>
              </a:spcAft>
              <a:buSzPts val="1656"/>
              <a:buNone/>
            </a:pPr>
            <a:r>
              <a:rPr lang="en-US" sz="2200"/>
              <a:t>Scope of work:</a:t>
            </a:r>
            <a:endParaRPr sz="2200"/>
          </a:p>
          <a:p>
            <a:pPr marL="457200" lvl="0" indent="-333756" algn="l" rtl="0">
              <a:spcBef>
                <a:spcPts val="0"/>
              </a:spcBef>
              <a:spcAft>
                <a:spcPts val="0"/>
              </a:spcAft>
              <a:buSzPts val="1656"/>
              <a:buChar char="●"/>
            </a:pPr>
            <a:r>
              <a:rPr lang="en-US"/>
              <a:t>Suggestions for redesign and improvement of the Fidelity Investments website to help it cater better to Millennials, based on:</a:t>
            </a:r>
            <a:endParaRPr/>
          </a:p>
          <a:p>
            <a:pPr marL="914400" lvl="1" indent="-346456" algn="l" rtl="0">
              <a:spcBef>
                <a:spcPts val="0"/>
              </a:spcBef>
              <a:spcAft>
                <a:spcPts val="0"/>
              </a:spcAft>
              <a:buSzPts val="1856"/>
              <a:buChar char="○"/>
            </a:pPr>
            <a:r>
              <a:rPr lang="en-US" sz="1800"/>
              <a:t>Analysis of competitor websites</a:t>
            </a:r>
            <a:endParaRPr sz="1800"/>
          </a:p>
          <a:p>
            <a:pPr marL="914400" lvl="1" indent="-342900" algn="l" rtl="0">
              <a:spcBef>
                <a:spcPts val="0"/>
              </a:spcBef>
              <a:spcAft>
                <a:spcPts val="0"/>
              </a:spcAft>
              <a:buSzPts val="1800"/>
              <a:buChar char="○"/>
            </a:pPr>
            <a:r>
              <a:rPr lang="en-US" sz="1800"/>
              <a:t>Social media trends</a:t>
            </a:r>
            <a:endParaRPr sz="1800"/>
          </a:p>
          <a:p>
            <a:pPr marL="914400" lvl="1" indent="-342900" algn="l" rtl="0">
              <a:spcBef>
                <a:spcPts val="0"/>
              </a:spcBef>
              <a:spcAft>
                <a:spcPts val="0"/>
              </a:spcAft>
              <a:buSzPts val="1800"/>
              <a:buChar char="○"/>
            </a:pPr>
            <a:r>
              <a:rPr lang="en-US" sz="1800"/>
              <a:t>Google search trends</a:t>
            </a:r>
            <a:endParaRPr sz="1800"/>
          </a:p>
          <a:p>
            <a:pPr marL="914400" lvl="1" indent="-342900" algn="l" rtl="0">
              <a:spcBef>
                <a:spcPts val="0"/>
              </a:spcBef>
              <a:spcAft>
                <a:spcPts val="0"/>
              </a:spcAft>
              <a:buSzPts val="1800"/>
              <a:buChar char="○"/>
            </a:pPr>
            <a:r>
              <a:rPr lang="en-US" sz="1800"/>
              <a:t>Landing page/Website designed to test engagement on various features</a:t>
            </a:r>
            <a:endParaRPr sz="1800"/>
          </a:p>
        </p:txBody>
      </p:sp>
      <p:sp>
        <p:nvSpPr>
          <p:cNvPr id="364" name="Google Shape;364;p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2800"/>
              <a:buFont typeface="Gill Sans"/>
              <a:buNone/>
            </a:pPr>
            <a:r>
              <a:rPr lang="en-US"/>
              <a:t>BUS 899 - Independent Study</a:t>
            </a:r>
            <a:endParaRPr/>
          </a:p>
          <a:p>
            <a:pPr marL="0" lvl="0" indent="0" algn="ctr" rtl="0">
              <a:spcBef>
                <a:spcPts val="0"/>
              </a:spcBef>
              <a:spcAft>
                <a:spcPts val="0"/>
              </a:spcAft>
              <a:buClr>
                <a:schemeClr val="lt1"/>
              </a:buClr>
              <a:buSzPts val="2800"/>
              <a:buFont typeface="Gill Sans"/>
              <a:buNone/>
            </a:pPr>
            <a:r>
              <a:rPr lang="en-US"/>
              <a:t>Fidelity Investments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8030d0237b_0_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Website Performance (Mobile/Desktop)</a:t>
            </a:r>
            <a:endParaRPr/>
          </a:p>
        </p:txBody>
      </p:sp>
      <p:sp>
        <p:nvSpPr>
          <p:cNvPr id="614" name="Google Shape;614;g8030d0237b_0_0"/>
          <p:cNvSpPr txBox="1">
            <a:spLocks noGrp="1"/>
          </p:cNvSpPr>
          <p:nvPr>
            <p:ph type="body" idx="1"/>
          </p:nvPr>
        </p:nvSpPr>
        <p:spPr>
          <a:xfrm>
            <a:off x="581200" y="2180497"/>
            <a:ext cx="11029500" cy="758700"/>
          </a:xfrm>
          <a:prstGeom prst="rect">
            <a:avLst/>
          </a:prstGeom>
        </p:spPr>
        <p:txBody>
          <a:bodyPr spcFirstLastPara="1" wrap="square" lIns="91425" tIns="45700" rIns="91425" bIns="45700" anchor="ctr" anchorCtr="0">
            <a:noAutofit/>
          </a:bodyPr>
          <a:lstStyle/>
          <a:p>
            <a:pPr marL="457200" lvl="0" indent="-333756" algn="l" rtl="0">
              <a:spcBef>
                <a:spcPts val="360"/>
              </a:spcBef>
              <a:spcAft>
                <a:spcPts val="0"/>
              </a:spcAft>
              <a:buSzPts val="1656"/>
              <a:buChar char="●"/>
            </a:pPr>
            <a:r>
              <a:rPr lang="en-US"/>
              <a:t>Google Chrome Lighthouse Audit Report</a:t>
            </a:r>
            <a:endParaRPr/>
          </a:p>
        </p:txBody>
      </p:sp>
      <p:sp>
        <p:nvSpPr>
          <p:cNvPr id="615" name="Google Shape;615;g8030d0237b_0_0"/>
          <p:cNvSpPr txBox="1"/>
          <p:nvPr/>
        </p:nvSpPr>
        <p:spPr>
          <a:xfrm>
            <a:off x="606500" y="5828525"/>
            <a:ext cx="52950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Gill Sans"/>
                <a:ea typeface="Gill Sans"/>
                <a:cs typeface="Gill Sans"/>
                <a:sym typeface="Gill Sans"/>
              </a:rPr>
              <a:t>Fidelity Investments</a:t>
            </a:r>
            <a:endParaRPr sz="2000">
              <a:latin typeface="Gill Sans"/>
              <a:ea typeface="Gill Sans"/>
              <a:cs typeface="Gill Sans"/>
              <a:sym typeface="Gill Sans"/>
            </a:endParaRPr>
          </a:p>
        </p:txBody>
      </p:sp>
      <p:sp>
        <p:nvSpPr>
          <p:cNvPr id="616" name="Google Shape;616;g8030d0237b_0_0"/>
          <p:cNvSpPr txBox="1"/>
          <p:nvPr/>
        </p:nvSpPr>
        <p:spPr>
          <a:xfrm>
            <a:off x="6473900" y="5828525"/>
            <a:ext cx="52950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Gill Sans"/>
                <a:ea typeface="Gill Sans"/>
                <a:cs typeface="Gill Sans"/>
                <a:sym typeface="Gill Sans"/>
              </a:rPr>
              <a:t>Grok Investments</a:t>
            </a:r>
            <a:endParaRPr sz="2000">
              <a:latin typeface="Gill Sans"/>
              <a:ea typeface="Gill Sans"/>
              <a:cs typeface="Gill Sans"/>
              <a:sym typeface="Gill Sans"/>
            </a:endParaRPr>
          </a:p>
        </p:txBody>
      </p:sp>
      <p:pic>
        <p:nvPicPr>
          <p:cNvPr id="617" name="Google Shape;617;g8030d0237b_0_0"/>
          <p:cNvPicPr preferRelativeResize="0"/>
          <p:nvPr/>
        </p:nvPicPr>
        <p:blipFill>
          <a:blip r:embed="rId3">
            <a:alphaModFix/>
          </a:blip>
          <a:stretch>
            <a:fillRect/>
          </a:stretch>
        </p:blipFill>
        <p:spPr>
          <a:xfrm>
            <a:off x="457200" y="3244000"/>
            <a:ext cx="5222801" cy="2470088"/>
          </a:xfrm>
          <a:prstGeom prst="rect">
            <a:avLst/>
          </a:prstGeom>
          <a:noFill/>
          <a:ln>
            <a:noFill/>
          </a:ln>
          <a:effectLst>
            <a:outerShdw blurRad="57150" dist="19050" dir="5400000" algn="bl" rotWithShape="0">
              <a:srgbClr val="000000">
                <a:alpha val="50000"/>
              </a:srgbClr>
            </a:outerShdw>
          </a:effectLst>
        </p:spPr>
      </p:pic>
      <p:pic>
        <p:nvPicPr>
          <p:cNvPr id="618" name="Google Shape;618;g8030d0237b_0_0"/>
          <p:cNvPicPr preferRelativeResize="0"/>
          <p:nvPr/>
        </p:nvPicPr>
        <p:blipFill>
          <a:blip r:embed="rId4">
            <a:alphaModFix/>
          </a:blip>
          <a:stretch>
            <a:fillRect/>
          </a:stretch>
        </p:blipFill>
        <p:spPr>
          <a:xfrm>
            <a:off x="6528325" y="3263875"/>
            <a:ext cx="5222801" cy="24363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8030d0237b_3_16"/>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Website Analytics: Top Visited Pages</a:t>
            </a:r>
            <a:endParaRPr/>
          </a:p>
        </p:txBody>
      </p:sp>
      <p:pic>
        <p:nvPicPr>
          <p:cNvPr id="624" name="Google Shape;624;g8030d0237b_3_16" title="Points scored"/>
          <p:cNvPicPr preferRelativeResize="0"/>
          <p:nvPr/>
        </p:nvPicPr>
        <p:blipFill>
          <a:blip r:embed="rId3">
            <a:alphaModFix/>
          </a:blip>
          <a:stretch>
            <a:fillRect/>
          </a:stretch>
        </p:blipFill>
        <p:spPr>
          <a:xfrm>
            <a:off x="581200" y="1868250"/>
            <a:ext cx="11093724" cy="4837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8030d0237b_2_18"/>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Website Analytics: User Activity Flow</a:t>
            </a:r>
            <a:endParaRPr/>
          </a:p>
        </p:txBody>
      </p:sp>
      <p:pic>
        <p:nvPicPr>
          <p:cNvPr id="630" name="Google Shape;630;g8030d0237b_2_18"/>
          <p:cNvPicPr preferRelativeResize="0"/>
          <p:nvPr/>
        </p:nvPicPr>
        <p:blipFill>
          <a:blip r:embed="rId3">
            <a:alphaModFix/>
          </a:blip>
          <a:stretch>
            <a:fillRect/>
          </a:stretch>
        </p:blipFill>
        <p:spPr>
          <a:xfrm>
            <a:off x="473375" y="1868250"/>
            <a:ext cx="11256798" cy="4746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8030d0237b_3_0"/>
          <p:cNvSpPr txBox="1">
            <a:spLocks noGrp="1"/>
          </p:cNvSpPr>
          <p:nvPr>
            <p:ph type="body" idx="1"/>
          </p:nvPr>
        </p:nvSpPr>
        <p:spPr>
          <a:xfrm>
            <a:off x="581200" y="2180499"/>
            <a:ext cx="11029500" cy="735300"/>
          </a:xfrm>
          <a:prstGeom prst="rect">
            <a:avLst/>
          </a:prstGeom>
        </p:spPr>
        <p:txBody>
          <a:bodyPr spcFirstLastPara="1" wrap="square" lIns="91425" tIns="45700" rIns="91425" bIns="45700" anchor="ctr" anchorCtr="0">
            <a:noAutofit/>
          </a:bodyPr>
          <a:lstStyle/>
          <a:p>
            <a:pPr marL="457200" lvl="0" indent="-333756" algn="l" rtl="0">
              <a:spcBef>
                <a:spcPts val="360"/>
              </a:spcBef>
              <a:spcAft>
                <a:spcPts val="0"/>
              </a:spcAft>
              <a:buSzPts val="1656"/>
              <a:buChar char="●"/>
            </a:pPr>
            <a:r>
              <a:rPr lang="en-US"/>
              <a:t>Pageviews per Session</a:t>
            </a:r>
            <a:endParaRPr/>
          </a:p>
        </p:txBody>
      </p:sp>
      <p:sp>
        <p:nvSpPr>
          <p:cNvPr id="636" name="Google Shape;636;g8030d0237b_3_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Landing Page (A/B/n) Testing</a:t>
            </a:r>
            <a:endParaRPr/>
          </a:p>
        </p:txBody>
      </p:sp>
      <p:pic>
        <p:nvPicPr>
          <p:cNvPr id="637" name="Google Shape;637;g8030d0237b_3_0"/>
          <p:cNvPicPr preferRelativeResize="0"/>
          <p:nvPr/>
        </p:nvPicPr>
        <p:blipFill>
          <a:blip r:embed="rId3">
            <a:alphaModFix/>
          </a:blip>
          <a:stretch>
            <a:fillRect/>
          </a:stretch>
        </p:blipFill>
        <p:spPr>
          <a:xfrm>
            <a:off x="581250" y="1904050"/>
            <a:ext cx="11029498" cy="2298500"/>
          </a:xfrm>
          <a:prstGeom prst="rect">
            <a:avLst/>
          </a:prstGeom>
          <a:noFill/>
          <a:ln>
            <a:noFill/>
          </a:ln>
          <a:effectLst>
            <a:outerShdw blurRad="57150" dist="19050" dir="5400000" algn="bl" rotWithShape="0">
              <a:srgbClr val="000000">
                <a:alpha val="50000"/>
              </a:srgbClr>
            </a:outerShdw>
          </a:effectLst>
        </p:spPr>
      </p:pic>
      <p:pic>
        <p:nvPicPr>
          <p:cNvPr id="638" name="Google Shape;638;g8030d0237b_3_0"/>
          <p:cNvPicPr preferRelativeResize="0"/>
          <p:nvPr/>
        </p:nvPicPr>
        <p:blipFill>
          <a:blip r:embed="rId4">
            <a:alphaModFix/>
          </a:blip>
          <a:stretch>
            <a:fillRect/>
          </a:stretch>
        </p:blipFill>
        <p:spPr>
          <a:xfrm>
            <a:off x="581250" y="4286450"/>
            <a:ext cx="11029502" cy="245934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8030d0237b_3_22"/>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Survey Analysis: User Statistics</a:t>
            </a:r>
            <a:endParaRPr/>
          </a:p>
        </p:txBody>
      </p:sp>
      <p:pic>
        <p:nvPicPr>
          <p:cNvPr id="644" name="Google Shape;644;g8030d0237b_3_22"/>
          <p:cNvPicPr preferRelativeResize="0"/>
          <p:nvPr/>
        </p:nvPicPr>
        <p:blipFill>
          <a:blip r:embed="rId3">
            <a:alphaModFix/>
          </a:blip>
          <a:stretch>
            <a:fillRect/>
          </a:stretch>
        </p:blipFill>
        <p:spPr>
          <a:xfrm>
            <a:off x="8278100" y="1868250"/>
            <a:ext cx="3507525" cy="4678026"/>
          </a:xfrm>
          <a:prstGeom prst="rect">
            <a:avLst/>
          </a:prstGeom>
          <a:noFill/>
          <a:ln>
            <a:noFill/>
          </a:ln>
          <a:effectLst>
            <a:outerShdw blurRad="57150" dist="19050" dir="5400000" algn="bl" rotWithShape="0">
              <a:srgbClr val="000000">
                <a:alpha val="50000"/>
              </a:srgbClr>
            </a:outerShdw>
          </a:effectLst>
        </p:spPr>
      </p:pic>
      <p:pic>
        <p:nvPicPr>
          <p:cNvPr id="645" name="Google Shape;645;g8030d0237b_3_22"/>
          <p:cNvPicPr preferRelativeResize="0"/>
          <p:nvPr/>
        </p:nvPicPr>
        <p:blipFill>
          <a:blip r:embed="rId4">
            <a:alphaModFix/>
          </a:blip>
          <a:stretch>
            <a:fillRect/>
          </a:stretch>
        </p:blipFill>
        <p:spPr>
          <a:xfrm>
            <a:off x="3064475" y="1868250"/>
            <a:ext cx="4869711" cy="4678026"/>
          </a:xfrm>
          <a:prstGeom prst="rect">
            <a:avLst/>
          </a:prstGeom>
          <a:noFill/>
          <a:ln>
            <a:noFill/>
          </a:ln>
          <a:effectLst>
            <a:outerShdw blurRad="57150" dist="19050" dir="5400000" algn="bl" rotWithShape="0">
              <a:srgbClr val="000000">
                <a:alpha val="50000"/>
              </a:srgbClr>
            </a:outerShdw>
          </a:effectLst>
        </p:spPr>
      </p:pic>
      <p:pic>
        <p:nvPicPr>
          <p:cNvPr id="646" name="Google Shape;646;g8030d0237b_3_22"/>
          <p:cNvPicPr preferRelativeResize="0"/>
          <p:nvPr/>
        </p:nvPicPr>
        <p:blipFill>
          <a:blip r:embed="rId5">
            <a:alphaModFix/>
          </a:blip>
          <a:stretch>
            <a:fillRect/>
          </a:stretch>
        </p:blipFill>
        <p:spPr>
          <a:xfrm>
            <a:off x="454275" y="1868250"/>
            <a:ext cx="2291850" cy="46780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g85199c2fb5_6_43"/>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a:t>Survey Analysis: Investment Experience</a:t>
            </a:r>
            <a:endParaRPr/>
          </a:p>
        </p:txBody>
      </p:sp>
      <p:sp>
        <p:nvSpPr>
          <p:cNvPr id="652" name="Google Shape;652;g85199c2fb5_6_43"/>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53" name="Google Shape;653;g85199c2fb5_6_43"/>
          <p:cNvPicPr preferRelativeResize="0"/>
          <p:nvPr/>
        </p:nvPicPr>
        <p:blipFill>
          <a:blip r:embed="rId3">
            <a:alphaModFix/>
          </a:blip>
          <a:stretch>
            <a:fillRect/>
          </a:stretch>
        </p:blipFill>
        <p:spPr>
          <a:xfrm>
            <a:off x="581200" y="2108425"/>
            <a:ext cx="6519251" cy="4131425"/>
          </a:xfrm>
          <a:prstGeom prst="rect">
            <a:avLst/>
          </a:prstGeom>
          <a:noFill/>
          <a:ln>
            <a:noFill/>
          </a:ln>
          <a:effectLst>
            <a:outerShdw blurRad="57150" dist="19050" dir="5400000" algn="bl" rotWithShape="0">
              <a:srgbClr val="000000">
                <a:alpha val="50000"/>
              </a:srgbClr>
            </a:outerShdw>
          </a:effectLst>
        </p:spPr>
      </p:pic>
      <p:pic>
        <p:nvPicPr>
          <p:cNvPr id="654" name="Google Shape;654;g85199c2fb5_6_43"/>
          <p:cNvPicPr preferRelativeResize="0"/>
          <p:nvPr/>
        </p:nvPicPr>
        <p:blipFill>
          <a:blip r:embed="rId4">
            <a:alphaModFix/>
          </a:blip>
          <a:stretch>
            <a:fillRect/>
          </a:stretch>
        </p:blipFill>
        <p:spPr>
          <a:xfrm>
            <a:off x="7359925" y="2108425"/>
            <a:ext cx="4250774" cy="413142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85199c2fb5_6_35"/>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Advising Sources</a:t>
            </a:r>
            <a:endParaRPr/>
          </a:p>
        </p:txBody>
      </p:sp>
      <p:sp>
        <p:nvSpPr>
          <p:cNvPr id="660" name="Google Shape;660;g85199c2fb5_6_35"/>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61" name="Google Shape;661;g85199c2fb5_6_35"/>
          <p:cNvPicPr preferRelativeResize="0"/>
          <p:nvPr/>
        </p:nvPicPr>
        <p:blipFill>
          <a:blip r:embed="rId3">
            <a:alphaModFix/>
          </a:blip>
          <a:stretch>
            <a:fillRect/>
          </a:stretch>
        </p:blipFill>
        <p:spPr>
          <a:xfrm>
            <a:off x="581200" y="2173050"/>
            <a:ext cx="11029501" cy="4231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85199c2fb5_6_5"/>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Finding Correlations</a:t>
            </a:r>
            <a:endParaRPr/>
          </a:p>
        </p:txBody>
      </p:sp>
      <p:sp>
        <p:nvSpPr>
          <p:cNvPr id="667" name="Google Shape;667;g85199c2fb5_6_5"/>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68" name="Google Shape;668;g85199c2fb5_6_5"/>
          <p:cNvPicPr preferRelativeResize="0"/>
          <p:nvPr/>
        </p:nvPicPr>
        <p:blipFill>
          <a:blip r:embed="rId3">
            <a:alphaModFix/>
          </a:blip>
          <a:stretch>
            <a:fillRect/>
          </a:stretch>
        </p:blipFill>
        <p:spPr>
          <a:xfrm>
            <a:off x="581200" y="1877575"/>
            <a:ext cx="11029500" cy="4474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85199c2fb5_11_11"/>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Age vs Investment Preference</a:t>
            </a:r>
            <a:endParaRPr/>
          </a:p>
        </p:txBody>
      </p:sp>
      <p:sp>
        <p:nvSpPr>
          <p:cNvPr id="674" name="Google Shape;674;g85199c2fb5_11_11"/>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75" name="Google Shape;675;g85199c2fb5_11_11"/>
          <p:cNvPicPr preferRelativeResize="0"/>
          <p:nvPr/>
        </p:nvPicPr>
        <p:blipFill>
          <a:blip r:embed="rId3">
            <a:alphaModFix/>
          </a:blip>
          <a:stretch>
            <a:fillRect/>
          </a:stretch>
        </p:blipFill>
        <p:spPr>
          <a:xfrm>
            <a:off x="581200" y="2232275"/>
            <a:ext cx="11029501" cy="3678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85199c2fb5_6_3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Age group vs Investment Period </a:t>
            </a:r>
            <a:endParaRPr/>
          </a:p>
        </p:txBody>
      </p:sp>
      <p:sp>
        <p:nvSpPr>
          <p:cNvPr id="681" name="Google Shape;681;g85199c2fb5_6_30"/>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82" name="Google Shape;682;g85199c2fb5_6_30"/>
          <p:cNvPicPr preferRelativeResize="0"/>
          <p:nvPr/>
        </p:nvPicPr>
        <p:blipFill>
          <a:blip r:embed="rId3">
            <a:alphaModFix/>
          </a:blip>
          <a:stretch>
            <a:fillRect/>
          </a:stretch>
        </p:blipFill>
        <p:spPr>
          <a:xfrm>
            <a:off x="581200" y="2122725"/>
            <a:ext cx="11029500" cy="40533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7786fd014f_1_5"/>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457200" lvl="0" indent="-368300" algn="l" rtl="0">
              <a:spcBef>
                <a:spcPts val="360"/>
              </a:spcBef>
              <a:spcAft>
                <a:spcPts val="0"/>
              </a:spcAft>
              <a:buSzPts val="2200"/>
              <a:buChar char="●"/>
            </a:pPr>
            <a:r>
              <a:rPr lang="en-US" sz="2200" b="1"/>
              <a:t>Phase 1:</a:t>
            </a:r>
            <a:endParaRPr sz="2200" b="1"/>
          </a:p>
          <a:p>
            <a:pPr marL="914400" lvl="1" indent="-342900" algn="l" rtl="0">
              <a:spcBef>
                <a:spcPts val="0"/>
              </a:spcBef>
              <a:spcAft>
                <a:spcPts val="0"/>
              </a:spcAft>
              <a:buSzPts val="1800"/>
              <a:buChar char="○"/>
            </a:pPr>
            <a:r>
              <a:rPr lang="en-US" sz="1800"/>
              <a:t>Secondary research:</a:t>
            </a:r>
            <a:endParaRPr sz="1800"/>
          </a:p>
          <a:p>
            <a:pPr marL="1371600" lvl="2" indent="-342900" algn="l" rtl="0">
              <a:spcBef>
                <a:spcPts val="0"/>
              </a:spcBef>
              <a:spcAft>
                <a:spcPts val="0"/>
              </a:spcAft>
              <a:buSzPts val="1800"/>
              <a:buChar char="■"/>
            </a:pPr>
            <a:r>
              <a:rPr lang="en-US" sz="1800"/>
              <a:t>Top competitors, their products and services, website traffic</a:t>
            </a:r>
            <a:endParaRPr sz="1800"/>
          </a:p>
          <a:p>
            <a:pPr marL="914400" lvl="1" indent="-342900" algn="l" rtl="0">
              <a:spcBef>
                <a:spcPts val="0"/>
              </a:spcBef>
              <a:spcAft>
                <a:spcPts val="0"/>
              </a:spcAft>
              <a:buSzPts val="1800"/>
              <a:buChar char="○"/>
            </a:pPr>
            <a:r>
              <a:rPr lang="en-US" sz="1800"/>
              <a:t>Primary research:</a:t>
            </a:r>
            <a:endParaRPr sz="1800"/>
          </a:p>
          <a:p>
            <a:pPr marL="1371600" lvl="2" indent="-342900" algn="l" rtl="0">
              <a:spcBef>
                <a:spcPts val="0"/>
              </a:spcBef>
              <a:spcAft>
                <a:spcPts val="0"/>
              </a:spcAft>
              <a:buSzPts val="1800"/>
              <a:buChar char="■"/>
            </a:pPr>
            <a:r>
              <a:rPr lang="en-US" sz="1800"/>
              <a:t>Social media analytics from Twitter, YouTube and Reddit.</a:t>
            </a:r>
            <a:endParaRPr sz="1800"/>
          </a:p>
          <a:p>
            <a:pPr marL="1371600" lvl="2" indent="-342900" algn="l" rtl="0">
              <a:spcBef>
                <a:spcPts val="0"/>
              </a:spcBef>
              <a:spcAft>
                <a:spcPts val="0"/>
              </a:spcAft>
              <a:buSzPts val="1800"/>
              <a:buChar char="■"/>
            </a:pPr>
            <a:r>
              <a:rPr lang="en-US" sz="1800"/>
              <a:t>Google search - Top related queries and entities</a:t>
            </a:r>
            <a:endParaRPr sz="1800"/>
          </a:p>
          <a:p>
            <a:pPr marL="457200" lvl="0" indent="-368300" algn="l" rtl="0">
              <a:spcBef>
                <a:spcPts val="0"/>
              </a:spcBef>
              <a:spcAft>
                <a:spcPts val="0"/>
              </a:spcAft>
              <a:buSzPts val="2200"/>
              <a:buChar char="●"/>
            </a:pPr>
            <a:r>
              <a:rPr lang="en-US" sz="2200" b="1"/>
              <a:t>Phase II:</a:t>
            </a:r>
            <a:endParaRPr b="1"/>
          </a:p>
          <a:p>
            <a:pPr marL="914400" lvl="1" indent="-346456" algn="l" rtl="0">
              <a:spcBef>
                <a:spcPts val="0"/>
              </a:spcBef>
              <a:spcAft>
                <a:spcPts val="0"/>
              </a:spcAft>
              <a:buSzPts val="1856"/>
              <a:buChar char="○"/>
            </a:pPr>
            <a:r>
              <a:rPr lang="en-US" sz="1800"/>
              <a:t>Primary research:</a:t>
            </a:r>
            <a:endParaRPr sz="1800"/>
          </a:p>
          <a:p>
            <a:pPr marL="1371600" lvl="2" indent="-346456" algn="l" rtl="0">
              <a:spcBef>
                <a:spcPts val="0"/>
              </a:spcBef>
              <a:spcAft>
                <a:spcPts val="0"/>
              </a:spcAft>
              <a:buSzPts val="1856"/>
              <a:buChar char="■"/>
            </a:pPr>
            <a:r>
              <a:rPr lang="en-US" sz="1800"/>
              <a:t>Quantitative data and testing results of the A/B/n tests of the landing pages</a:t>
            </a:r>
            <a:endParaRPr sz="1800"/>
          </a:p>
        </p:txBody>
      </p:sp>
      <p:sp>
        <p:nvSpPr>
          <p:cNvPr id="370" name="Google Shape;370;g7786fd014f_1_5"/>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Research</a:t>
            </a:r>
            <a:endParaRPr/>
          </a:p>
        </p:txBody>
      </p:sp>
      <p:pic>
        <p:nvPicPr>
          <p:cNvPr id="371" name="Google Shape;371;g7786fd014f_1_5"/>
          <p:cNvPicPr preferRelativeResize="0"/>
          <p:nvPr/>
        </p:nvPicPr>
        <p:blipFill>
          <a:blip r:embed="rId3">
            <a:alphaModFix/>
          </a:blip>
          <a:stretch>
            <a:fillRect/>
          </a:stretch>
        </p:blipFill>
        <p:spPr>
          <a:xfrm>
            <a:off x="8925150" y="1904991"/>
            <a:ext cx="2685550" cy="20113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85199c2fb5_6_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Income vs Investment Preference</a:t>
            </a:r>
            <a:endParaRPr/>
          </a:p>
        </p:txBody>
      </p:sp>
      <p:sp>
        <p:nvSpPr>
          <p:cNvPr id="688" name="Google Shape;688;g85199c2fb5_6_0"/>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89" name="Google Shape;689;g85199c2fb5_6_0"/>
          <p:cNvPicPr preferRelativeResize="0"/>
          <p:nvPr/>
        </p:nvPicPr>
        <p:blipFill>
          <a:blip r:embed="rId3">
            <a:alphaModFix/>
          </a:blip>
          <a:stretch>
            <a:fillRect/>
          </a:stretch>
        </p:blipFill>
        <p:spPr>
          <a:xfrm>
            <a:off x="581200" y="2104300"/>
            <a:ext cx="11029502" cy="3678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85199c2fb5_6_2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a:t>Analysis: Income vs Investment Period</a:t>
            </a:r>
            <a:endParaRPr/>
          </a:p>
        </p:txBody>
      </p:sp>
      <p:sp>
        <p:nvSpPr>
          <p:cNvPr id="695" name="Google Shape;695;g85199c2fb5_6_20"/>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696" name="Google Shape;696;g85199c2fb5_6_20"/>
          <p:cNvPicPr preferRelativeResize="0"/>
          <p:nvPr/>
        </p:nvPicPr>
        <p:blipFill>
          <a:blip r:embed="rId3">
            <a:alphaModFix/>
          </a:blip>
          <a:stretch>
            <a:fillRect/>
          </a:stretch>
        </p:blipFill>
        <p:spPr>
          <a:xfrm>
            <a:off x="581200" y="2163350"/>
            <a:ext cx="11029499" cy="39785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85199c2fb5_6_6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User Comments (Topic Modeling)</a:t>
            </a:r>
            <a:endParaRPr/>
          </a:p>
        </p:txBody>
      </p:sp>
      <p:sp>
        <p:nvSpPr>
          <p:cNvPr id="702" name="Google Shape;702;g85199c2fb5_6_60"/>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703" name="Google Shape;703;g85199c2fb5_6_60"/>
          <p:cNvPicPr preferRelativeResize="0"/>
          <p:nvPr/>
        </p:nvPicPr>
        <p:blipFill>
          <a:blip r:embed="rId3">
            <a:alphaModFix/>
          </a:blip>
          <a:stretch>
            <a:fillRect/>
          </a:stretch>
        </p:blipFill>
        <p:spPr>
          <a:xfrm>
            <a:off x="8251514" y="2807051"/>
            <a:ext cx="3073036" cy="2581350"/>
          </a:xfrm>
          <a:prstGeom prst="rect">
            <a:avLst/>
          </a:prstGeom>
          <a:noFill/>
          <a:ln>
            <a:noFill/>
          </a:ln>
          <a:effectLst>
            <a:outerShdw blurRad="57150" dist="19050" dir="5400000" algn="bl" rotWithShape="0">
              <a:srgbClr val="000000">
                <a:alpha val="50000"/>
              </a:srgbClr>
            </a:outerShdw>
          </a:effectLst>
        </p:spPr>
      </p:pic>
      <p:pic>
        <p:nvPicPr>
          <p:cNvPr id="704" name="Google Shape;704;g85199c2fb5_6_60"/>
          <p:cNvPicPr preferRelativeResize="0"/>
          <p:nvPr/>
        </p:nvPicPr>
        <p:blipFill>
          <a:blip r:embed="rId4">
            <a:alphaModFix/>
          </a:blip>
          <a:stretch>
            <a:fillRect/>
          </a:stretch>
        </p:blipFill>
        <p:spPr>
          <a:xfrm>
            <a:off x="581200" y="2613125"/>
            <a:ext cx="7221526" cy="29692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g85199c2fb5_6_49"/>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Analysis: Our Ratings</a:t>
            </a:r>
            <a:endParaRPr/>
          </a:p>
        </p:txBody>
      </p:sp>
      <p:sp>
        <p:nvSpPr>
          <p:cNvPr id="710" name="Google Shape;710;g85199c2fb5_6_4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endParaRPr/>
          </a:p>
        </p:txBody>
      </p:sp>
      <p:pic>
        <p:nvPicPr>
          <p:cNvPr id="711" name="Google Shape;711;g85199c2fb5_6_49"/>
          <p:cNvPicPr preferRelativeResize="0"/>
          <p:nvPr/>
        </p:nvPicPr>
        <p:blipFill>
          <a:blip r:embed="rId3">
            <a:alphaModFix/>
          </a:blip>
          <a:stretch>
            <a:fillRect/>
          </a:stretch>
        </p:blipFill>
        <p:spPr>
          <a:xfrm>
            <a:off x="581200" y="2173050"/>
            <a:ext cx="11029500" cy="3678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g85199c2fb5_9_2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Results</a:t>
            </a:r>
            <a:endParaRPr/>
          </a:p>
        </p:txBody>
      </p:sp>
      <p:sp>
        <p:nvSpPr>
          <p:cNvPr id="717" name="Google Shape;717;g85199c2fb5_9_20"/>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457200" lvl="0" indent="-333756" algn="l" rtl="0">
              <a:spcBef>
                <a:spcPts val="360"/>
              </a:spcBef>
              <a:spcAft>
                <a:spcPts val="0"/>
              </a:spcAft>
              <a:buSzPts val="1656"/>
              <a:buChar char="●"/>
            </a:pPr>
            <a:r>
              <a:rPr lang="en-US" b="1"/>
              <a:t>60 % </a:t>
            </a:r>
            <a:r>
              <a:rPr lang="en-US"/>
              <a:t>were </a:t>
            </a:r>
            <a:r>
              <a:rPr lang="en-US" b="1"/>
              <a:t>female</a:t>
            </a:r>
            <a:r>
              <a:rPr lang="en-US"/>
              <a:t>, </a:t>
            </a:r>
            <a:r>
              <a:rPr lang="en-US" b="1"/>
              <a:t>45%</a:t>
            </a:r>
            <a:r>
              <a:rPr lang="en-US"/>
              <a:t> were </a:t>
            </a:r>
            <a:r>
              <a:rPr lang="en-US" b="1"/>
              <a:t>non-immigrant, 80% </a:t>
            </a:r>
            <a:r>
              <a:rPr lang="en-US"/>
              <a:t>were</a:t>
            </a:r>
            <a:r>
              <a:rPr lang="en-US" b="1"/>
              <a:t> Asians</a:t>
            </a:r>
            <a:r>
              <a:rPr lang="en-US"/>
              <a:t> in the SF Bay Area and </a:t>
            </a:r>
            <a:r>
              <a:rPr lang="en-US" b="1"/>
              <a:t>80%</a:t>
            </a:r>
            <a:r>
              <a:rPr lang="en-US"/>
              <a:t> were </a:t>
            </a:r>
            <a:r>
              <a:rPr lang="en-US" b="1"/>
              <a:t>35 years old and less</a:t>
            </a:r>
            <a:r>
              <a:rPr lang="en-US"/>
              <a:t>.</a:t>
            </a:r>
            <a:endParaRPr/>
          </a:p>
          <a:p>
            <a:pPr marL="457200" lvl="0" indent="0" algn="l" rtl="0">
              <a:spcBef>
                <a:spcPts val="600"/>
              </a:spcBef>
              <a:spcAft>
                <a:spcPts val="0"/>
              </a:spcAft>
              <a:buNone/>
            </a:pPr>
            <a:r>
              <a:rPr lang="en-US"/>
              <a:t> </a:t>
            </a:r>
            <a:endParaRPr/>
          </a:p>
          <a:p>
            <a:pPr marL="457200" lvl="0" indent="-333756" algn="l" rtl="0">
              <a:spcBef>
                <a:spcPts val="600"/>
              </a:spcBef>
              <a:spcAft>
                <a:spcPts val="0"/>
              </a:spcAft>
              <a:buSzPts val="1656"/>
              <a:buChar char="●"/>
            </a:pPr>
            <a:r>
              <a:rPr lang="en-US" b="1"/>
              <a:t>55% </a:t>
            </a:r>
            <a:r>
              <a:rPr lang="en-US"/>
              <a:t>were </a:t>
            </a:r>
            <a:r>
              <a:rPr lang="en-US" b="1"/>
              <a:t>new to investing</a:t>
            </a:r>
            <a:r>
              <a:rPr lang="en-US"/>
              <a:t>, and the percentage of the female respondents new to investing was almost double as compared to men.</a:t>
            </a:r>
            <a:endParaRPr/>
          </a:p>
          <a:p>
            <a:pPr marL="457200" lvl="0" indent="0" algn="l" rtl="0">
              <a:spcBef>
                <a:spcPts val="600"/>
              </a:spcBef>
              <a:spcAft>
                <a:spcPts val="0"/>
              </a:spcAft>
              <a:buNone/>
            </a:pPr>
            <a:endParaRPr/>
          </a:p>
          <a:p>
            <a:pPr marL="457200" lvl="0" indent="-333756" algn="l" rtl="0">
              <a:spcBef>
                <a:spcPts val="600"/>
              </a:spcBef>
              <a:spcAft>
                <a:spcPts val="0"/>
              </a:spcAft>
              <a:buSzPts val="1656"/>
              <a:buChar char="●"/>
            </a:pPr>
            <a:r>
              <a:rPr lang="en-US" b="1"/>
              <a:t>Advising sources -</a:t>
            </a:r>
            <a:r>
              <a:rPr lang="en-US"/>
              <a:t>  </a:t>
            </a:r>
            <a:r>
              <a:rPr lang="en-US" b="1"/>
              <a:t>63%</a:t>
            </a:r>
            <a:r>
              <a:rPr lang="en-US"/>
              <a:t> preferred was </a:t>
            </a:r>
            <a:r>
              <a:rPr lang="en-US" b="1"/>
              <a:t>YouTube, online blogs, and family </a:t>
            </a:r>
            <a:r>
              <a:rPr lang="en-US"/>
              <a:t>as compared to professional financial advice. </a:t>
            </a:r>
            <a:endParaRPr/>
          </a:p>
          <a:p>
            <a:pPr marL="457200" lvl="0" indent="0" algn="l" rtl="0">
              <a:spcBef>
                <a:spcPts val="600"/>
              </a:spcBef>
              <a:spcAft>
                <a:spcPts val="0"/>
              </a:spcAft>
              <a:buNone/>
            </a:pPr>
            <a:endParaRPr/>
          </a:p>
          <a:p>
            <a:pPr marL="457200" lvl="0" indent="-333756" algn="l" rtl="0">
              <a:spcBef>
                <a:spcPts val="600"/>
              </a:spcBef>
              <a:spcAft>
                <a:spcPts val="0"/>
              </a:spcAft>
              <a:buSzPts val="1656"/>
              <a:buChar char="●"/>
            </a:pPr>
            <a:r>
              <a:rPr lang="en-US"/>
              <a:t>Positive correlation between </a:t>
            </a:r>
            <a:r>
              <a:rPr lang="en-US" b="1"/>
              <a:t>investment account ownership and investment experience</a:t>
            </a:r>
            <a:r>
              <a:rPr lang="en-US"/>
              <a:t>. Most of the people who were </a:t>
            </a:r>
            <a:r>
              <a:rPr lang="en-US" b="1"/>
              <a:t>new to investment did not own an investment account</a:t>
            </a:r>
            <a:r>
              <a:rPr lang="en-US"/>
              <a:t>.</a:t>
            </a:r>
            <a:endParaRPr/>
          </a:p>
          <a:p>
            <a:pPr marL="457200" lvl="0" indent="0" algn="l" rtl="0">
              <a:spcBef>
                <a:spcPts val="600"/>
              </a:spcBef>
              <a:spcAft>
                <a:spcPts val="6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85199c2fb5_19_28"/>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Results</a:t>
            </a:r>
            <a:endParaRPr/>
          </a:p>
        </p:txBody>
      </p:sp>
      <p:sp>
        <p:nvSpPr>
          <p:cNvPr id="723" name="Google Shape;723;g85199c2fb5_19_28"/>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Autofit/>
          </a:bodyPr>
          <a:lstStyle/>
          <a:p>
            <a:pPr marL="457200" lvl="0" indent="0" algn="l" rtl="0">
              <a:spcBef>
                <a:spcPts val="360"/>
              </a:spcBef>
              <a:spcAft>
                <a:spcPts val="0"/>
              </a:spcAft>
              <a:buNone/>
            </a:pPr>
            <a:endParaRPr b="1"/>
          </a:p>
          <a:p>
            <a:pPr marL="457200" lvl="0" indent="-333756" algn="l" rtl="0">
              <a:spcBef>
                <a:spcPts val="600"/>
              </a:spcBef>
              <a:spcAft>
                <a:spcPts val="0"/>
              </a:spcAft>
              <a:buSzPts val="1656"/>
              <a:buChar char="●"/>
            </a:pPr>
            <a:r>
              <a:rPr lang="en-US"/>
              <a:t>Majority of the users preferred </a:t>
            </a:r>
            <a:r>
              <a:rPr lang="en-US" b="1"/>
              <a:t>low to moderate risk</a:t>
            </a:r>
            <a:r>
              <a:rPr lang="en-US"/>
              <a:t>, and the majority of them favored </a:t>
            </a:r>
            <a:r>
              <a:rPr lang="en-US" b="1"/>
              <a:t>short term investments. </a:t>
            </a:r>
            <a:endParaRPr b="1"/>
          </a:p>
          <a:p>
            <a:pPr marL="457200" lvl="0" indent="0" algn="l" rtl="0">
              <a:spcBef>
                <a:spcPts val="600"/>
              </a:spcBef>
              <a:spcAft>
                <a:spcPts val="0"/>
              </a:spcAft>
              <a:buNone/>
            </a:pPr>
            <a:endParaRPr b="1"/>
          </a:p>
          <a:p>
            <a:pPr marL="457200" lvl="0" indent="-333756" algn="l" rtl="0">
              <a:spcBef>
                <a:spcPts val="600"/>
              </a:spcBef>
              <a:spcAft>
                <a:spcPts val="0"/>
              </a:spcAft>
              <a:buSzPts val="1656"/>
              <a:buChar char="●"/>
            </a:pPr>
            <a:r>
              <a:rPr lang="en-US"/>
              <a:t>Positive correlation between </a:t>
            </a:r>
            <a:r>
              <a:rPr lang="en-US" b="1"/>
              <a:t>low income and low risk.</a:t>
            </a:r>
            <a:r>
              <a:rPr lang="en-US"/>
              <a:t> However, there was no direct correlation between </a:t>
            </a:r>
            <a:r>
              <a:rPr lang="en-US" b="1"/>
              <a:t>income and investment period</a:t>
            </a:r>
            <a:r>
              <a:rPr lang="en-US"/>
              <a:t>.</a:t>
            </a:r>
            <a:endParaRPr/>
          </a:p>
          <a:p>
            <a:pPr marL="457200" lvl="0" indent="0" algn="l" rtl="0">
              <a:spcBef>
                <a:spcPts val="600"/>
              </a:spcBef>
              <a:spcAft>
                <a:spcPts val="0"/>
              </a:spcAft>
              <a:buNone/>
            </a:pPr>
            <a:endParaRPr b="1"/>
          </a:p>
          <a:p>
            <a:pPr marL="457200" lvl="0" indent="-333756" algn="l" rtl="0">
              <a:spcBef>
                <a:spcPts val="600"/>
              </a:spcBef>
              <a:spcAft>
                <a:spcPts val="0"/>
              </a:spcAft>
              <a:buSzPts val="1656"/>
              <a:buChar char="●"/>
            </a:pPr>
            <a:r>
              <a:rPr lang="en-US"/>
              <a:t>Feedback comments - </a:t>
            </a:r>
            <a:r>
              <a:rPr lang="en-US" b="1"/>
              <a:t>website layout, clean design, quiz, and products</a:t>
            </a:r>
            <a:endParaRPr b="1"/>
          </a:p>
          <a:p>
            <a:pPr marL="457200" lvl="0" indent="0" algn="l" rtl="0">
              <a:spcBef>
                <a:spcPts val="600"/>
              </a:spcBef>
              <a:spcAft>
                <a:spcPts val="0"/>
              </a:spcAft>
              <a:buNone/>
            </a:pPr>
            <a:endParaRPr b="1"/>
          </a:p>
          <a:p>
            <a:pPr marL="457200" lvl="0" indent="-333756" algn="l" rtl="0">
              <a:spcBef>
                <a:spcPts val="600"/>
              </a:spcBef>
              <a:spcAft>
                <a:spcPts val="0"/>
              </a:spcAft>
              <a:buSzPts val="1656"/>
              <a:buChar char="●"/>
            </a:pPr>
            <a:r>
              <a:rPr lang="en-US"/>
              <a:t>Our average rating was</a:t>
            </a:r>
            <a:r>
              <a:rPr lang="en-US" b="1"/>
              <a:t> 9/10.</a:t>
            </a:r>
            <a:endParaRPr b="1"/>
          </a:p>
          <a:p>
            <a:pPr marL="457200" lvl="0" indent="0" algn="l" rtl="0">
              <a:spcBef>
                <a:spcPts val="600"/>
              </a:spcBef>
              <a:spcAft>
                <a:spcPts val="0"/>
              </a:spcAft>
              <a:buNone/>
            </a:pPr>
            <a:endParaRPr b="1"/>
          </a:p>
          <a:p>
            <a:pPr marL="457200" lvl="0" indent="0" algn="l" rtl="0">
              <a:spcBef>
                <a:spcPts val="600"/>
              </a:spcBef>
              <a:spcAft>
                <a:spcPts val="6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8030d0237b_2_0"/>
          <p:cNvSpPr txBox="1">
            <a:spLocks noGrp="1"/>
          </p:cNvSpPr>
          <p:nvPr>
            <p:ph type="body" idx="1"/>
          </p:nvPr>
        </p:nvSpPr>
        <p:spPr>
          <a:xfrm>
            <a:off x="581200" y="2180501"/>
            <a:ext cx="11029500" cy="418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200"/>
              <a:t>Website recommendations:</a:t>
            </a:r>
            <a:endParaRPr sz="2200"/>
          </a:p>
          <a:p>
            <a:pPr marL="457200" lvl="0" indent="-349250" algn="l" rtl="0">
              <a:spcBef>
                <a:spcPts val="600"/>
              </a:spcBef>
              <a:spcAft>
                <a:spcPts val="0"/>
              </a:spcAft>
              <a:buSzPts val="1900"/>
              <a:buChar char="◼"/>
            </a:pPr>
            <a:r>
              <a:rPr lang="en-US" sz="1900"/>
              <a:t>The Fidelity’s “Learning Center” should be transformed into a prominent feature on the Fidelity homepage, to engage visitors for longer durations.</a:t>
            </a:r>
            <a:endParaRPr sz="1900"/>
          </a:p>
          <a:p>
            <a:pPr marL="457200" lvl="0" indent="0" algn="l" rtl="0">
              <a:spcBef>
                <a:spcPts val="600"/>
              </a:spcBef>
              <a:spcAft>
                <a:spcPts val="0"/>
              </a:spcAft>
              <a:buNone/>
            </a:pPr>
            <a:endParaRPr sz="1900"/>
          </a:p>
          <a:p>
            <a:pPr marL="457200" lvl="0" indent="-349250" algn="l" rtl="0">
              <a:spcBef>
                <a:spcPts val="600"/>
              </a:spcBef>
              <a:spcAft>
                <a:spcPts val="0"/>
              </a:spcAft>
              <a:buSzPts val="1900"/>
              <a:buChar char="◼"/>
            </a:pPr>
            <a:r>
              <a:rPr lang="en-US" sz="1900"/>
              <a:t>Add products keeping in mind the requirements of immigrants on work visas.</a:t>
            </a:r>
            <a:endParaRPr sz="1900"/>
          </a:p>
          <a:p>
            <a:pPr marL="457200" lvl="0" indent="0" algn="l" rtl="0">
              <a:spcBef>
                <a:spcPts val="600"/>
              </a:spcBef>
              <a:spcAft>
                <a:spcPts val="0"/>
              </a:spcAft>
              <a:buNone/>
            </a:pPr>
            <a:endParaRPr sz="1900"/>
          </a:p>
          <a:p>
            <a:pPr marL="457200" lvl="0" indent="-349250" algn="l" rtl="0">
              <a:spcBef>
                <a:spcPts val="600"/>
              </a:spcBef>
              <a:spcAft>
                <a:spcPts val="0"/>
              </a:spcAft>
              <a:buSzPts val="1900"/>
              <a:buChar char="◼"/>
            </a:pPr>
            <a:r>
              <a:rPr lang="en-US" sz="1900"/>
              <a:t>Fidelity should explore starting a podcast to be uploaded on YouTube, embedded in the blogs/news &amp; research/insights part of their website to attract more visitors to the website.</a:t>
            </a:r>
            <a:endParaRPr sz="1900"/>
          </a:p>
          <a:p>
            <a:pPr marL="457200" lvl="0" indent="0" algn="l" rtl="0">
              <a:spcBef>
                <a:spcPts val="600"/>
              </a:spcBef>
              <a:spcAft>
                <a:spcPts val="0"/>
              </a:spcAft>
              <a:buNone/>
            </a:pPr>
            <a:endParaRPr sz="1900"/>
          </a:p>
          <a:p>
            <a:pPr marL="457200" lvl="0" indent="-349250" algn="l" rtl="0">
              <a:spcBef>
                <a:spcPts val="600"/>
              </a:spcBef>
              <a:spcAft>
                <a:spcPts val="0"/>
              </a:spcAft>
              <a:buSzPts val="1900"/>
              <a:buChar char="◼"/>
            </a:pPr>
            <a:r>
              <a:rPr lang="en-US" sz="1900"/>
              <a:t>Website performance in terms of accessibility and SEO needs to be improved.</a:t>
            </a:r>
            <a:endParaRPr sz="1900"/>
          </a:p>
        </p:txBody>
      </p:sp>
      <p:sp>
        <p:nvSpPr>
          <p:cNvPr id="729" name="Google Shape;729;g8030d0237b_2_0"/>
          <p:cNvSpPr txBox="1">
            <a:spLocks noGrp="1"/>
          </p:cNvSpPr>
          <p:nvPr>
            <p:ph type="title"/>
          </p:nvPr>
        </p:nvSpPr>
        <p:spPr>
          <a:xfrm>
            <a:off x="581192" y="702156"/>
            <a:ext cx="11029500" cy="1013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Recommendations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rawing of a cartoon character&#10;&#10;Description automatically generated">
            <a:extLst>
              <a:ext uri="{FF2B5EF4-FFF2-40B4-BE49-F238E27FC236}">
                <a16:creationId xmlns:a16="http://schemas.microsoft.com/office/drawing/2014/main" id="{B5115C7B-1053-429A-98DB-D1CD7405139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82586" y="1180176"/>
            <a:ext cx="6226828" cy="4825791"/>
          </a:xfrm>
          <a:prstGeom prst="rect">
            <a:avLst/>
          </a:prstGeom>
          <a:noFill/>
          <a:ln>
            <a:noFill/>
          </a:ln>
        </p:spPr>
      </p:pic>
    </p:spTree>
    <p:extLst>
      <p:ext uri="{BB962C8B-B14F-4D97-AF65-F5344CB8AC3E}">
        <p14:creationId xmlns:p14="http://schemas.microsoft.com/office/powerpoint/2010/main" val="2426857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85199c2fb5_7_38"/>
          <p:cNvSpPr txBox="1">
            <a:spLocks noGrp="1"/>
          </p:cNvSpPr>
          <p:nvPr>
            <p:ph type="title"/>
          </p:nvPr>
        </p:nvSpPr>
        <p:spPr>
          <a:xfrm>
            <a:off x="581250" y="6350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Search Engine Analytics - Google</a:t>
            </a:r>
            <a:endParaRPr/>
          </a:p>
        </p:txBody>
      </p:sp>
      <p:sp>
        <p:nvSpPr>
          <p:cNvPr id="377" name="Google Shape;377;g85199c2fb5_7_38"/>
          <p:cNvSpPr txBox="1">
            <a:spLocks noGrp="1"/>
          </p:cNvSpPr>
          <p:nvPr>
            <p:ph type="body" idx="1"/>
          </p:nvPr>
        </p:nvSpPr>
        <p:spPr>
          <a:xfrm>
            <a:off x="152400" y="2074075"/>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search queries related to the topic ‘investment’:</a:t>
            </a:r>
            <a:endParaRPr/>
          </a:p>
        </p:txBody>
      </p:sp>
      <p:sp>
        <p:nvSpPr>
          <p:cNvPr id="378" name="Google Shape;378;g85199c2fb5_7_38"/>
          <p:cNvSpPr txBox="1">
            <a:spLocks noGrp="1"/>
          </p:cNvSpPr>
          <p:nvPr>
            <p:ph type="body" idx="1"/>
          </p:nvPr>
        </p:nvSpPr>
        <p:spPr>
          <a:xfrm>
            <a:off x="7126325" y="1734950"/>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rising trends related to ‘investment’:</a:t>
            </a:r>
            <a:endParaRPr/>
          </a:p>
        </p:txBody>
      </p:sp>
      <p:sp>
        <p:nvSpPr>
          <p:cNvPr id="379" name="Google Shape;379;g85199c2fb5_7_38"/>
          <p:cNvSpPr txBox="1">
            <a:spLocks noGrp="1"/>
          </p:cNvSpPr>
          <p:nvPr>
            <p:ph type="title"/>
          </p:nvPr>
        </p:nvSpPr>
        <p:spPr>
          <a:xfrm>
            <a:off x="581250" y="11561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sz="2200"/>
              <a:t>Period of data - 5/17/2015 unto 4/25/2020</a:t>
            </a:r>
            <a:endParaRPr sz="2200"/>
          </a:p>
        </p:txBody>
      </p:sp>
      <p:pic>
        <p:nvPicPr>
          <p:cNvPr id="380" name="Google Shape;380;g85199c2fb5_7_38"/>
          <p:cNvPicPr preferRelativeResize="0"/>
          <p:nvPr/>
        </p:nvPicPr>
        <p:blipFill>
          <a:blip r:embed="rId3">
            <a:alphaModFix/>
          </a:blip>
          <a:stretch>
            <a:fillRect/>
          </a:stretch>
        </p:blipFill>
        <p:spPr>
          <a:xfrm>
            <a:off x="152400" y="2685150"/>
            <a:ext cx="6878625" cy="3828125"/>
          </a:xfrm>
          <a:prstGeom prst="rect">
            <a:avLst/>
          </a:prstGeom>
          <a:noFill/>
          <a:ln>
            <a:noFill/>
          </a:ln>
        </p:spPr>
      </p:pic>
      <p:pic>
        <p:nvPicPr>
          <p:cNvPr id="381" name="Google Shape;381;g85199c2fb5_7_38"/>
          <p:cNvPicPr preferRelativeResize="0"/>
          <p:nvPr/>
        </p:nvPicPr>
        <p:blipFill>
          <a:blip r:embed="rId4">
            <a:alphaModFix/>
          </a:blip>
          <a:stretch>
            <a:fillRect/>
          </a:stretch>
        </p:blipFill>
        <p:spPr>
          <a:xfrm>
            <a:off x="7691425" y="2250650"/>
            <a:ext cx="3012850" cy="426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85199c2fb5_7_12"/>
          <p:cNvSpPr txBox="1">
            <a:spLocks noGrp="1"/>
          </p:cNvSpPr>
          <p:nvPr>
            <p:ph type="title"/>
          </p:nvPr>
        </p:nvSpPr>
        <p:spPr>
          <a:xfrm>
            <a:off x="581250" y="6350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Search Engine Analytics - Google</a:t>
            </a:r>
            <a:endParaRPr/>
          </a:p>
        </p:txBody>
      </p:sp>
      <p:sp>
        <p:nvSpPr>
          <p:cNvPr id="387" name="Google Shape;387;g85199c2fb5_7_12"/>
          <p:cNvSpPr txBox="1">
            <a:spLocks noGrp="1"/>
          </p:cNvSpPr>
          <p:nvPr>
            <p:ph type="body" idx="1"/>
          </p:nvPr>
        </p:nvSpPr>
        <p:spPr>
          <a:xfrm>
            <a:off x="152400" y="2074075"/>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search queries related to the topic ‘investment’:</a:t>
            </a:r>
            <a:endParaRPr/>
          </a:p>
        </p:txBody>
      </p:sp>
      <p:sp>
        <p:nvSpPr>
          <p:cNvPr id="388" name="Google Shape;388;g85199c2fb5_7_12"/>
          <p:cNvSpPr txBox="1">
            <a:spLocks noGrp="1"/>
          </p:cNvSpPr>
          <p:nvPr>
            <p:ph type="body" idx="1"/>
          </p:nvPr>
        </p:nvSpPr>
        <p:spPr>
          <a:xfrm>
            <a:off x="7126325" y="1734950"/>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rising trends related to ‘investment’:</a:t>
            </a:r>
            <a:endParaRPr/>
          </a:p>
        </p:txBody>
      </p:sp>
      <p:sp>
        <p:nvSpPr>
          <p:cNvPr id="389" name="Google Shape;389;g85199c2fb5_7_12"/>
          <p:cNvSpPr txBox="1">
            <a:spLocks noGrp="1"/>
          </p:cNvSpPr>
          <p:nvPr>
            <p:ph type="title"/>
          </p:nvPr>
        </p:nvSpPr>
        <p:spPr>
          <a:xfrm>
            <a:off x="581250" y="11561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2200"/>
              <a:t>Period of data - (past year)</a:t>
            </a:r>
            <a:endParaRPr sz="2200"/>
          </a:p>
        </p:txBody>
      </p:sp>
      <p:pic>
        <p:nvPicPr>
          <p:cNvPr id="390" name="Google Shape;390;g85199c2fb5_7_12"/>
          <p:cNvPicPr preferRelativeResize="0"/>
          <p:nvPr/>
        </p:nvPicPr>
        <p:blipFill>
          <a:blip r:embed="rId3">
            <a:alphaModFix/>
          </a:blip>
          <a:stretch>
            <a:fillRect/>
          </a:stretch>
        </p:blipFill>
        <p:spPr>
          <a:xfrm>
            <a:off x="7402275" y="2297625"/>
            <a:ext cx="3338300" cy="4378675"/>
          </a:xfrm>
          <a:prstGeom prst="rect">
            <a:avLst/>
          </a:prstGeom>
          <a:noFill/>
          <a:ln>
            <a:noFill/>
          </a:ln>
        </p:spPr>
      </p:pic>
      <p:pic>
        <p:nvPicPr>
          <p:cNvPr id="391" name="Google Shape;391;g85199c2fb5_7_12"/>
          <p:cNvPicPr preferRelativeResize="0"/>
          <p:nvPr/>
        </p:nvPicPr>
        <p:blipFill>
          <a:blip r:embed="rId4">
            <a:alphaModFix/>
          </a:blip>
          <a:stretch>
            <a:fillRect/>
          </a:stretch>
        </p:blipFill>
        <p:spPr>
          <a:xfrm>
            <a:off x="152400" y="2630725"/>
            <a:ext cx="7054025" cy="404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7792f0cb02_3_700"/>
          <p:cNvSpPr txBox="1">
            <a:spLocks noGrp="1"/>
          </p:cNvSpPr>
          <p:nvPr>
            <p:ph type="title"/>
          </p:nvPr>
        </p:nvSpPr>
        <p:spPr>
          <a:xfrm>
            <a:off x="581250" y="6350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Social Media Analytics - YouTube</a:t>
            </a:r>
            <a:endParaRPr/>
          </a:p>
        </p:txBody>
      </p:sp>
      <p:sp>
        <p:nvSpPr>
          <p:cNvPr id="397" name="Google Shape;397;g7792f0cb02_3_700"/>
          <p:cNvSpPr txBox="1">
            <a:spLocks noGrp="1"/>
          </p:cNvSpPr>
          <p:nvPr>
            <p:ph type="body" idx="1"/>
          </p:nvPr>
        </p:nvSpPr>
        <p:spPr>
          <a:xfrm>
            <a:off x="189900" y="2346225"/>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search queries related to the topic ‘investment’:</a:t>
            </a:r>
            <a:endParaRPr/>
          </a:p>
        </p:txBody>
      </p:sp>
      <p:sp>
        <p:nvSpPr>
          <p:cNvPr id="398" name="Google Shape;398;g7792f0cb02_3_700"/>
          <p:cNvSpPr txBox="1">
            <a:spLocks noGrp="1"/>
          </p:cNvSpPr>
          <p:nvPr>
            <p:ph type="body" idx="1"/>
          </p:nvPr>
        </p:nvSpPr>
        <p:spPr>
          <a:xfrm>
            <a:off x="7126325" y="1734950"/>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rising trends related to ‘investment’:</a:t>
            </a:r>
            <a:endParaRPr/>
          </a:p>
        </p:txBody>
      </p:sp>
      <p:sp>
        <p:nvSpPr>
          <p:cNvPr id="399" name="Google Shape;399;g7792f0cb02_3_700"/>
          <p:cNvSpPr txBox="1">
            <a:spLocks noGrp="1"/>
          </p:cNvSpPr>
          <p:nvPr>
            <p:ph type="title"/>
          </p:nvPr>
        </p:nvSpPr>
        <p:spPr>
          <a:xfrm>
            <a:off x="581250" y="11561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2200"/>
              <a:t>Period of data - 5/17/2015 unto 4/25/2020</a:t>
            </a:r>
            <a:endParaRPr sz="2200"/>
          </a:p>
        </p:txBody>
      </p:sp>
      <p:pic>
        <p:nvPicPr>
          <p:cNvPr id="400" name="Google Shape;400;g7792f0cb02_3_700"/>
          <p:cNvPicPr preferRelativeResize="0"/>
          <p:nvPr/>
        </p:nvPicPr>
        <p:blipFill>
          <a:blip r:embed="rId3">
            <a:alphaModFix/>
          </a:blip>
          <a:stretch>
            <a:fillRect/>
          </a:stretch>
        </p:blipFill>
        <p:spPr>
          <a:xfrm>
            <a:off x="7300675" y="2346225"/>
            <a:ext cx="2750475" cy="4396150"/>
          </a:xfrm>
          <a:prstGeom prst="rect">
            <a:avLst/>
          </a:prstGeom>
          <a:noFill/>
          <a:ln>
            <a:noFill/>
          </a:ln>
        </p:spPr>
      </p:pic>
      <p:pic>
        <p:nvPicPr>
          <p:cNvPr id="401" name="Google Shape;401;g7792f0cb02_3_700"/>
          <p:cNvPicPr preferRelativeResize="0"/>
          <p:nvPr/>
        </p:nvPicPr>
        <p:blipFill>
          <a:blip r:embed="rId4">
            <a:alphaModFix/>
          </a:blip>
          <a:stretch>
            <a:fillRect/>
          </a:stretch>
        </p:blipFill>
        <p:spPr>
          <a:xfrm>
            <a:off x="152400" y="2940650"/>
            <a:ext cx="6760026" cy="3665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85199c2fb5_7_27"/>
          <p:cNvSpPr txBox="1">
            <a:spLocks noGrp="1"/>
          </p:cNvSpPr>
          <p:nvPr>
            <p:ph type="title"/>
          </p:nvPr>
        </p:nvSpPr>
        <p:spPr>
          <a:xfrm>
            <a:off x="581250" y="6350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Social Media Analytics - YouTube</a:t>
            </a:r>
            <a:endParaRPr/>
          </a:p>
        </p:txBody>
      </p:sp>
      <p:sp>
        <p:nvSpPr>
          <p:cNvPr id="407" name="Google Shape;407;g85199c2fb5_7_27"/>
          <p:cNvSpPr txBox="1">
            <a:spLocks noGrp="1"/>
          </p:cNvSpPr>
          <p:nvPr>
            <p:ph type="body" idx="1"/>
          </p:nvPr>
        </p:nvSpPr>
        <p:spPr>
          <a:xfrm>
            <a:off x="189900" y="2346225"/>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search queries related to the topic ‘investment’:</a:t>
            </a:r>
            <a:endParaRPr/>
          </a:p>
        </p:txBody>
      </p:sp>
      <p:sp>
        <p:nvSpPr>
          <p:cNvPr id="408" name="Google Shape;408;g85199c2fb5_7_27"/>
          <p:cNvSpPr txBox="1">
            <a:spLocks noGrp="1"/>
          </p:cNvSpPr>
          <p:nvPr>
            <p:ph type="title"/>
          </p:nvPr>
        </p:nvSpPr>
        <p:spPr>
          <a:xfrm>
            <a:off x="581250" y="1156100"/>
            <a:ext cx="11029500" cy="521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2200"/>
              <a:t>Period of data - (past year)</a:t>
            </a:r>
            <a:endParaRPr sz="2200"/>
          </a:p>
        </p:txBody>
      </p:sp>
      <p:sp>
        <p:nvSpPr>
          <p:cNvPr id="409" name="Google Shape;409;g85199c2fb5_7_27"/>
          <p:cNvSpPr txBox="1">
            <a:spLocks noGrp="1"/>
          </p:cNvSpPr>
          <p:nvPr>
            <p:ph type="body" idx="1"/>
          </p:nvPr>
        </p:nvSpPr>
        <p:spPr>
          <a:xfrm>
            <a:off x="7126325" y="1734950"/>
            <a:ext cx="11520000" cy="702000"/>
          </a:xfrm>
          <a:prstGeom prst="rect">
            <a:avLst/>
          </a:prstGeom>
        </p:spPr>
        <p:txBody>
          <a:bodyPr spcFirstLastPara="1" wrap="square" lIns="91425" tIns="45700" rIns="91425" bIns="45700" anchor="ctr" anchorCtr="0">
            <a:noAutofit/>
          </a:bodyPr>
          <a:lstStyle/>
          <a:p>
            <a:pPr marL="0" lvl="0" indent="0" algn="l" rtl="0">
              <a:spcBef>
                <a:spcPts val="360"/>
              </a:spcBef>
              <a:spcAft>
                <a:spcPts val="600"/>
              </a:spcAft>
              <a:buNone/>
            </a:pPr>
            <a:r>
              <a:rPr lang="en-US"/>
              <a:t>Top rising trends related to ‘investment’:</a:t>
            </a:r>
            <a:endParaRPr/>
          </a:p>
        </p:txBody>
      </p:sp>
      <p:pic>
        <p:nvPicPr>
          <p:cNvPr id="410" name="Google Shape;410;g85199c2fb5_7_27"/>
          <p:cNvPicPr preferRelativeResize="0"/>
          <p:nvPr/>
        </p:nvPicPr>
        <p:blipFill>
          <a:blip r:embed="rId3">
            <a:alphaModFix/>
          </a:blip>
          <a:stretch>
            <a:fillRect/>
          </a:stretch>
        </p:blipFill>
        <p:spPr>
          <a:xfrm>
            <a:off x="152400" y="3200625"/>
            <a:ext cx="6851254" cy="3541750"/>
          </a:xfrm>
          <a:prstGeom prst="rect">
            <a:avLst/>
          </a:prstGeom>
          <a:noFill/>
          <a:ln>
            <a:noFill/>
          </a:ln>
        </p:spPr>
      </p:pic>
      <p:pic>
        <p:nvPicPr>
          <p:cNvPr id="411" name="Google Shape;411;g85199c2fb5_7_27"/>
          <p:cNvPicPr preferRelativeResize="0"/>
          <p:nvPr/>
        </p:nvPicPr>
        <p:blipFill>
          <a:blip r:embed="rId4">
            <a:alphaModFix/>
          </a:blip>
          <a:stretch>
            <a:fillRect/>
          </a:stretch>
        </p:blipFill>
        <p:spPr>
          <a:xfrm>
            <a:off x="7645924" y="2346225"/>
            <a:ext cx="2544873" cy="435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8030d0237b_6_0"/>
          <p:cNvSpPr txBox="1">
            <a:spLocks noGrp="1"/>
          </p:cNvSpPr>
          <p:nvPr>
            <p:ph type="title"/>
          </p:nvPr>
        </p:nvSpPr>
        <p:spPr>
          <a:xfrm>
            <a:off x="372618" y="872908"/>
            <a:ext cx="11029500" cy="98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           </a:t>
            </a:r>
            <a:r>
              <a:rPr lang="en-US" sz="2700">
                <a:latin typeface="Arial"/>
                <a:ea typeface="Arial"/>
                <a:cs typeface="Arial"/>
                <a:sym typeface="Arial"/>
              </a:rPr>
              <a:t>Top articles based on “Investment” keyword in Twitter &amp; Reddit</a:t>
            </a:r>
            <a:endParaRPr sz="2700">
              <a:latin typeface="Arial"/>
              <a:ea typeface="Arial"/>
              <a:cs typeface="Arial"/>
              <a:sym typeface="Arial"/>
            </a:endParaRPr>
          </a:p>
          <a:p>
            <a:pPr marL="0" lvl="0" indent="0" algn="l" rtl="0">
              <a:lnSpc>
                <a:spcPct val="100000"/>
              </a:lnSpc>
              <a:spcBef>
                <a:spcPts val="0"/>
              </a:spcBef>
              <a:spcAft>
                <a:spcPts val="0"/>
              </a:spcAft>
              <a:buClr>
                <a:schemeClr val="lt1"/>
              </a:buClr>
              <a:buSzPts val="1800"/>
              <a:buNone/>
            </a:pPr>
            <a:endParaRPr sz="2700">
              <a:latin typeface="Arial"/>
              <a:ea typeface="Arial"/>
              <a:cs typeface="Arial"/>
              <a:sym typeface="Arial"/>
            </a:endParaRPr>
          </a:p>
        </p:txBody>
      </p:sp>
      <p:graphicFrame>
        <p:nvGraphicFramePr>
          <p:cNvPr id="417" name="Google Shape;417;g8030d0237b_6_0"/>
          <p:cNvGraphicFramePr/>
          <p:nvPr/>
        </p:nvGraphicFramePr>
        <p:xfrm>
          <a:off x="1610674" y="2335213"/>
          <a:ext cx="8289400" cy="3884100"/>
        </p:xfrm>
        <a:graphic>
          <a:graphicData uri="http://schemas.openxmlformats.org/drawingml/2006/table">
            <a:tbl>
              <a:tblPr>
                <a:noFill/>
                <a:tableStyleId>{4BD0E227-2A2D-47A0-8D66-CF8DEE165C98}</a:tableStyleId>
              </a:tblPr>
              <a:tblGrid>
                <a:gridCol w="6224925">
                  <a:extLst>
                    <a:ext uri="{9D8B030D-6E8A-4147-A177-3AD203B41FA5}">
                      <a16:colId xmlns:a16="http://schemas.microsoft.com/office/drawing/2014/main" val="20000"/>
                    </a:ext>
                  </a:extLst>
                </a:gridCol>
                <a:gridCol w="2064475">
                  <a:extLst>
                    <a:ext uri="{9D8B030D-6E8A-4147-A177-3AD203B41FA5}">
                      <a16:colId xmlns:a16="http://schemas.microsoft.com/office/drawing/2014/main" val="20001"/>
                    </a:ext>
                  </a:extLst>
                </a:gridCol>
              </a:tblGrid>
              <a:tr h="353100">
                <a:tc>
                  <a:txBody>
                    <a:bodyPr/>
                    <a:lstStyle/>
                    <a:p>
                      <a:pPr marL="0" marR="0" lvl="0" indent="0" algn="l" rtl="0">
                        <a:lnSpc>
                          <a:spcPct val="100000"/>
                        </a:lnSpc>
                        <a:spcBef>
                          <a:spcPts val="0"/>
                        </a:spcBef>
                        <a:spcAft>
                          <a:spcPts val="0"/>
                        </a:spcAft>
                        <a:buNone/>
                      </a:pPr>
                      <a:r>
                        <a:rPr lang="en-US" b="1" u="none" strike="noStrike" cap="none"/>
                        <a:t>Title</a:t>
                      </a:r>
                      <a:endParaRPr b="1"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b="1" u="none" strike="noStrike" cap="none"/>
                        <a:t>Total Engagement</a:t>
                      </a:r>
                      <a:endParaRPr b="1" u="none" strike="noStrike" cap="none"/>
                    </a:p>
                  </a:txBody>
                  <a:tcPr marL="59775" marR="59775" marT="59775" marB="59775"/>
                </a:tc>
                <a:extLst>
                  <a:ext uri="{0D108BD9-81ED-4DB2-BD59-A6C34878D82A}">
                    <a16:rowId xmlns:a16="http://schemas.microsoft.com/office/drawing/2014/main" val="10000"/>
                  </a:ext>
                </a:extLst>
              </a:tr>
              <a:tr h="353100">
                <a:tc>
                  <a:txBody>
                    <a:bodyPr/>
                    <a:lstStyle/>
                    <a:p>
                      <a:pPr marL="0" marR="0" lvl="0" indent="0" algn="l" rtl="0">
                        <a:lnSpc>
                          <a:spcPct val="100000"/>
                        </a:lnSpc>
                        <a:spcBef>
                          <a:spcPts val="0"/>
                        </a:spcBef>
                        <a:spcAft>
                          <a:spcPts val="0"/>
                        </a:spcAft>
                        <a:buNone/>
                      </a:pPr>
                      <a:r>
                        <a:rPr lang="en-US" sz="1300" u="none" strike="noStrike" cap="none"/>
                        <a:t>The Faustian Bargain | Guggenheim Investments</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4540</a:t>
                      </a:r>
                      <a:endParaRPr sz="1300" u="none" strike="noStrike" cap="none"/>
                    </a:p>
                  </a:txBody>
                  <a:tcPr marL="59775" marR="59775" marT="59775" marB="59775"/>
                </a:tc>
                <a:extLst>
                  <a:ext uri="{0D108BD9-81ED-4DB2-BD59-A6C34878D82A}">
                    <a16:rowId xmlns:a16="http://schemas.microsoft.com/office/drawing/2014/main" val="10001"/>
                  </a:ext>
                </a:extLst>
              </a:tr>
              <a:tr h="353100">
                <a:tc>
                  <a:txBody>
                    <a:bodyPr/>
                    <a:lstStyle/>
                    <a:p>
                      <a:pPr marL="0" marR="0" lvl="0" indent="0" algn="l" rtl="0">
                        <a:lnSpc>
                          <a:spcPct val="100000"/>
                        </a:lnSpc>
                        <a:spcBef>
                          <a:spcPts val="0"/>
                        </a:spcBef>
                        <a:spcAft>
                          <a:spcPts val="0"/>
                        </a:spcAft>
                        <a:buNone/>
                      </a:pPr>
                      <a:r>
                        <a:rPr lang="en-US" sz="1300" u="none" strike="noStrike" cap="none"/>
                        <a:t>How the 0.001% invest</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2154</a:t>
                      </a:r>
                      <a:endParaRPr sz="1300" u="none" strike="noStrike" cap="none"/>
                    </a:p>
                  </a:txBody>
                  <a:tcPr marL="59775" marR="59775" marT="59775" marB="59775"/>
                </a:tc>
                <a:extLst>
                  <a:ext uri="{0D108BD9-81ED-4DB2-BD59-A6C34878D82A}">
                    <a16:rowId xmlns:a16="http://schemas.microsoft.com/office/drawing/2014/main" val="10002"/>
                  </a:ext>
                </a:extLst>
              </a:tr>
              <a:tr h="353100">
                <a:tc>
                  <a:txBody>
                    <a:bodyPr/>
                    <a:lstStyle/>
                    <a:p>
                      <a:pPr marL="0" marR="0" lvl="0" indent="0" algn="l" rtl="0">
                        <a:lnSpc>
                          <a:spcPct val="100000"/>
                        </a:lnSpc>
                        <a:spcBef>
                          <a:spcPts val="0"/>
                        </a:spcBef>
                        <a:spcAft>
                          <a:spcPts val="0"/>
                        </a:spcAft>
                        <a:buNone/>
                      </a:pPr>
                      <a:r>
                        <a:rPr lang="en-US" sz="1300" u="none" strike="noStrike" cap="none"/>
                        <a:t>The Laws of Investing</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1417</a:t>
                      </a:r>
                      <a:endParaRPr sz="1300" u="none" strike="noStrike" cap="none"/>
                    </a:p>
                  </a:txBody>
                  <a:tcPr marL="59775" marR="59775" marT="59775" marB="59775"/>
                </a:tc>
                <a:extLst>
                  <a:ext uri="{0D108BD9-81ED-4DB2-BD59-A6C34878D82A}">
                    <a16:rowId xmlns:a16="http://schemas.microsoft.com/office/drawing/2014/main" val="10003"/>
                  </a:ext>
                </a:extLst>
              </a:tr>
              <a:tr h="353100">
                <a:tc>
                  <a:txBody>
                    <a:bodyPr/>
                    <a:lstStyle/>
                    <a:p>
                      <a:pPr marL="0" marR="0" lvl="0" indent="0" algn="l" rtl="0">
                        <a:lnSpc>
                          <a:spcPct val="100000"/>
                        </a:lnSpc>
                        <a:spcBef>
                          <a:spcPts val="0"/>
                        </a:spcBef>
                        <a:spcAft>
                          <a:spcPts val="0"/>
                        </a:spcAft>
                        <a:buNone/>
                      </a:pPr>
                      <a:r>
                        <a:rPr lang="en-US" sz="1300" u="none" strike="noStrike" cap="none"/>
                        <a:t>Pynk – Social Investing</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1342</a:t>
                      </a:r>
                      <a:endParaRPr sz="1300" u="none" strike="noStrike" cap="none"/>
                    </a:p>
                  </a:txBody>
                  <a:tcPr marL="59775" marR="59775" marT="59775" marB="59775"/>
                </a:tc>
                <a:extLst>
                  <a:ext uri="{0D108BD9-81ED-4DB2-BD59-A6C34878D82A}">
                    <a16:rowId xmlns:a16="http://schemas.microsoft.com/office/drawing/2014/main" val="10004"/>
                  </a:ext>
                </a:extLst>
              </a:tr>
              <a:tr h="353100">
                <a:tc>
                  <a:txBody>
                    <a:bodyPr/>
                    <a:lstStyle/>
                    <a:p>
                      <a:pPr marL="0" marR="0" lvl="0" indent="0" algn="l" rtl="0">
                        <a:lnSpc>
                          <a:spcPct val="100000"/>
                        </a:lnSpc>
                        <a:spcBef>
                          <a:spcPts val="0"/>
                        </a:spcBef>
                        <a:spcAft>
                          <a:spcPts val="0"/>
                        </a:spcAft>
                        <a:buNone/>
                      </a:pPr>
                      <a:r>
                        <a:rPr lang="en-US" sz="1300" u="none" strike="noStrike" cap="none"/>
                        <a:t>GeorgeU – Learn how to invest</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1332</a:t>
                      </a:r>
                      <a:endParaRPr sz="1300" u="none" strike="noStrike" cap="none"/>
                    </a:p>
                  </a:txBody>
                  <a:tcPr marL="59775" marR="59775" marT="59775" marB="59775"/>
                </a:tc>
                <a:extLst>
                  <a:ext uri="{0D108BD9-81ED-4DB2-BD59-A6C34878D82A}">
                    <a16:rowId xmlns:a16="http://schemas.microsoft.com/office/drawing/2014/main" val="10005"/>
                  </a:ext>
                </a:extLst>
              </a:tr>
              <a:tr h="353100">
                <a:tc>
                  <a:txBody>
                    <a:bodyPr/>
                    <a:lstStyle/>
                    <a:p>
                      <a:pPr marL="0" marR="0" lvl="0" indent="0" algn="l" rtl="0">
                        <a:lnSpc>
                          <a:spcPct val="100000"/>
                        </a:lnSpc>
                        <a:spcBef>
                          <a:spcPts val="0"/>
                        </a:spcBef>
                        <a:spcAft>
                          <a:spcPts val="0"/>
                        </a:spcAft>
                        <a:buNone/>
                      </a:pPr>
                      <a:r>
                        <a:rPr lang="en-US" sz="1300" u="none" strike="noStrike" cap="none"/>
                        <a:t>Investment Frequency Calculator</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1242</a:t>
                      </a:r>
                      <a:endParaRPr sz="1300" u="none" strike="noStrike" cap="none"/>
                    </a:p>
                  </a:txBody>
                  <a:tcPr marL="59775" marR="59775" marT="59775" marB="59775"/>
                </a:tc>
                <a:extLst>
                  <a:ext uri="{0D108BD9-81ED-4DB2-BD59-A6C34878D82A}">
                    <a16:rowId xmlns:a16="http://schemas.microsoft.com/office/drawing/2014/main" val="10006"/>
                  </a:ext>
                </a:extLst>
              </a:tr>
              <a:tr h="353100">
                <a:tc>
                  <a:txBody>
                    <a:bodyPr/>
                    <a:lstStyle/>
                    <a:p>
                      <a:pPr marL="0" marR="0" lvl="0" indent="0" algn="l" rtl="0">
                        <a:lnSpc>
                          <a:spcPct val="100000"/>
                        </a:lnSpc>
                        <a:spcBef>
                          <a:spcPts val="0"/>
                        </a:spcBef>
                        <a:spcAft>
                          <a:spcPts val="0"/>
                        </a:spcAft>
                        <a:buNone/>
                      </a:pPr>
                      <a:r>
                        <a:rPr lang="en-US" sz="1300" u="none" strike="noStrike" cap="none"/>
                        <a:t>Treasurer's plea to business: Invest</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1084</a:t>
                      </a:r>
                      <a:endParaRPr sz="1300" u="none" strike="noStrike" cap="none"/>
                    </a:p>
                  </a:txBody>
                  <a:tcPr marL="59775" marR="59775" marT="59775" marB="59775"/>
                </a:tc>
                <a:extLst>
                  <a:ext uri="{0D108BD9-81ED-4DB2-BD59-A6C34878D82A}">
                    <a16:rowId xmlns:a16="http://schemas.microsoft.com/office/drawing/2014/main" val="10007"/>
                  </a:ext>
                </a:extLst>
              </a:tr>
              <a:tr h="353100">
                <a:tc>
                  <a:txBody>
                    <a:bodyPr/>
                    <a:lstStyle/>
                    <a:p>
                      <a:pPr marL="0" marR="0" lvl="0" indent="0" algn="l" rtl="0">
                        <a:lnSpc>
                          <a:spcPct val="100000"/>
                        </a:lnSpc>
                        <a:spcBef>
                          <a:spcPts val="0"/>
                        </a:spcBef>
                        <a:spcAft>
                          <a:spcPts val="0"/>
                        </a:spcAft>
                        <a:buNone/>
                      </a:pPr>
                      <a:r>
                        <a:rPr lang="en-US" sz="1300" u="none" strike="noStrike" cap="none"/>
                        <a:t>The Merits of Bottoms Up Investing</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1021</a:t>
                      </a:r>
                      <a:endParaRPr sz="1300" u="none" strike="noStrike" cap="none"/>
                    </a:p>
                  </a:txBody>
                  <a:tcPr marL="59775" marR="59775" marT="59775" marB="59775"/>
                </a:tc>
                <a:extLst>
                  <a:ext uri="{0D108BD9-81ED-4DB2-BD59-A6C34878D82A}">
                    <a16:rowId xmlns:a16="http://schemas.microsoft.com/office/drawing/2014/main" val="10008"/>
                  </a:ext>
                </a:extLst>
              </a:tr>
              <a:tr h="353100">
                <a:tc>
                  <a:txBody>
                    <a:bodyPr/>
                    <a:lstStyle/>
                    <a:p>
                      <a:pPr marL="0" marR="0" lvl="0" indent="0" algn="l" rtl="0">
                        <a:lnSpc>
                          <a:spcPct val="100000"/>
                        </a:lnSpc>
                        <a:spcBef>
                          <a:spcPts val="0"/>
                        </a:spcBef>
                        <a:spcAft>
                          <a:spcPts val="0"/>
                        </a:spcAft>
                        <a:buNone/>
                      </a:pPr>
                      <a:r>
                        <a:rPr lang="en-US" sz="1300" u="none" strike="noStrike" cap="none"/>
                        <a:t>The Social Subsidy of Angel Investing</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971</a:t>
                      </a:r>
                      <a:endParaRPr sz="1300" u="none" strike="noStrike" cap="none"/>
                    </a:p>
                  </a:txBody>
                  <a:tcPr marL="59775" marR="59775" marT="59775" marB="59775"/>
                </a:tc>
                <a:extLst>
                  <a:ext uri="{0D108BD9-81ED-4DB2-BD59-A6C34878D82A}">
                    <a16:rowId xmlns:a16="http://schemas.microsoft.com/office/drawing/2014/main" val="10009"/>
                  </a:ext>
                </a:extLst>
              </a:tr>
              <a:tr h="353100">
                <a:tc>
                  <a:txBody>
                    <a:bodyPr/>
                    <a:lstStyle/>
                    <a:p>
                      <a:pPr marL="0" marR="0" lvl="0" indent="0" algn="l" rtl="0">
                        <a:lnSpc>
                          <a:spcPct val="100000"/>
                        </a:lnSpc>
                        <a:spcBef>
                          <a:spcPts val="0"/>
                        </a:spcBef>
                        <a:spcAft>
                          <a:spcPts val="0"/>
                        </a:spcAft>
                        <a:buNone/>
                      </a:pPr>
                      <a:r>
                        <a:rPr lang="en-US" sz="1300" u="none" strike="noStrike" cap="none"/>
                        <a:t>Webcasts: Investment Philosophies</a:t>
                      </a:r>
                      <a:endParaRPr sz="1300" u="none" strike="noStrike" cap="none"/>
                    </a:p>
                  </a:txBody>
                  <a:tcPr marL="59775" marR="59775" marT="59775" marB="59775"/>
                </a:tc>
                <a:tc>
                  <a:txBody>
                    <a:bodyPr/>
                    <a:lstStyle/>
                    <a:p>
                      <a:pPr marL="0" marR="0" lvl="0" indent="0" algn="ctr" rtl="0">
                        <a:lnSpc>
                          <a:spcPct val="100000"/>
                        </a:lnSpc>
                        <a:spcBef>
                          <a:spcPts val="0"/>
                        </a:spcBef>
                        <a:spcAft>
                          <a:spcPts val="0"/>
                        </a:spcAft>
                        <a:buNone/>
                      </a:pPr>
                      <a:r>
                        <a:rPr lang="en-US" sz="1300" u="none" strike="noStrike" cap="none"/>
                        <a:t>776</a:t>
                      </a:r>
                      <a:endParaRPr sz="1300" u="none" strike="noStrike" cap="none"/>
                    </a:p>
                  </a:txBody>
                  <a:tcPr marL="59775" marR="59775" marT="59775" marB="59775"/>
                </a:tc>
                <a:extLst>
                  <a:ext uri="{0D108BD9-81ED-4DB2-BD59-A6C34878D82A}">
                    <a16:rowId xmlns:a16="http://schemas.microsoft.com/office/drawing/2014/main" val="10010"/>
                  </a:ext>
                </a:extLst>
              </a:tr>
            </a:tbl>
          </a:graphicData>
        </a:graphic>
      </p:graphicFrame>
    </p:spTree>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356859"/>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
  <a:themeElements>
    <a:clrScheme name="Dividend">
      <a:dk1>
        <a:srgbClr val="000000"/>
      </a:dk1>
      <a:lt1>
        <a:srgbClr val="FFFFFF"/>
      </a:lt1>
      <a:dk2>
        <a:srgbClr val="3D3D3D"/>
      </a:dk2>
      <a:lt2>
        <a:srgbClr val="EBEBEB"/>
      </a:lt2>
      <a:accent1>
        <a:srgbClr val="356859"/>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vidend">
  <a:themeElements>
    <a:clrScheme name="Dividend">
      <a:dk1>
        <a:srgbClr val="000000"/>
      </a:dk1>
      <a:lt1>
        <a:srgbClr val="FFFFFF"/>
      </a:lt1>
      <a:dk2>
        <a:srgbClr val="3D3D3D"/>
      </a:dk2>
      <a:lt2>
        <a:srgbClr val="EBEBEB"/>
      </a:lt2>
      <a:accent1>
        <a:srgbClr val="356859"/>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1179</Words>
  <Application>Microsoft Office PowerPoint</Application>
  <PresentationFormat>Widescreen</PresentationFormat>
  <Paragraphs>239</Paragraphs>
  <Slides>47</Slides>
  <Notes>46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47</vt:i4>
      </vt:variant>
    </vt:vector>
  </HeadingPairs>
  <TitlesOfParts>
    <vt:vector size="57" baseType="lpstr">
      <vt:lpstr>Arial</vt:lpstr>
      <vt:lpstr>Gill Sans</vt:lpstr>
      <vt:lpstr>Noto Sans Symbols</vt:lpstr>
      <vt:lpstr>Calibri</vt:lpstr>
      <vt:lpstr>Times New Roman</vt:lpstr>
      <vt:lpstr>Open Sans</vt:lpstr>
      <vt:lpstr>Dividend</vt:lpstr>
      <vt:lpstr>Dividend</vt:lpstr>
      <vt:lpstr>Dividend</vt:lpstr>
      <vt:lpstr>Office Theme</vt:lpstr>
      <vt:lpstr>PowerPoint Presentation</vt:lpstr>
      <vt:lpstr>PowerPoint Presentation</vt:lpstr>
      <vt:lpstr>BUS 899 - Independent Study Fidelity Investments</vt:lpstr>
      <vt:lpstr>Research</vt:lpstr>
      <vt:lpstr>Search Engine Analytics - Google</vt:lpstr>
      <vt:lpstr>Search Engine Analytics - Google</vt:lpstr>
      <vt:lpstr>Social Media Analytics - YouTube</vt:lpstr>
      <vt:lpstr>Social Media Analytics - YouTube</vt:lpstr>
      <vt:lpstr>           Top articles based on “Investment” keyword in Twitter &amp; Reddit </vt:lpstr>
      <vt:lpstr>Competitor analysis</vt:lpstr>
      <vt:lpstr>Popular keyword matrix</vt:lpstr>
      <vt:lpstr>Competitor website analysis</vt:lpstr>
      <vt:lpstr>Fidelity website audit : Summary</vt:lpstr>
      <vt:lpstr>Fidelity Website Audit : Recommendations</vt:lpstr>
      <vt:lpstr>Recommended actions</vt:lpstr>
      <vt:lpstr>Summary of the research results</vt:lpstr>
      <vt:lpstr>PowerPoint Presentation</vt:lpstr>
      <vt:lpstr>Success Stories</vt:lpstr>
      <vt:lpstr>Products</vt:lpstr>
      <vt:lpstr>Website Features: Multiple Landing Pages </vt:lpstr>
      <vt:lpstr>Website Features: Grokkie (Chatbot)</vt:lpstr>
      <vt:lpstr>Website Features: Quiz</vt:lpstr>
      <vt:lpstr>Website Features: Learn</vt:lpstr>
      <vt:lpstr>Website Feature: Featured Content (Buzzworthy)</vt:lpstr>
      <vt:lpstr>Website Features: User Survey</vt:lpstr>
      <vt:lpstr>Wish List and Analysis</vt:lpstr>
      <vt:lpstr>Product Wish List</vt:lpstr>
      <vt:lpstr>Website Analytics: Average Daily Users</vt:lpstr>
      <vt:lpstr>Website Analytics: User Visits</vt:lpstr>
      <vt:lpstr>Analysis: Website Performance (Mobile/Desktop)</vt:lpstr>
      <vt:lpstr>Website Analytics: Top Visited Pages</vt:lpstr>
      <vt:lpstr>Website Analytics: User Activity Flow</vt:lpstr>
      <vt:lpstr>Analysis: Landing Page (A/B/n) Testing</vt:lpstr>
      <vt:lpstr>Survey Analysis: User Statistics</vt:lpstr>
      <vt:lpstr>Survey Analysis: Investment Experience</vt:lpstr>
      <vt:lpstr>Analysis: Advising Sources</vt:lpstr>
      <vt:lpstr>Analysis: Finding Correlations</vt:lpstr>
      <vt:lpstr>Analysis: Age vs Investment Preference</vt:lpstr>
      <vt:lpstr>Analysis: Age group vs Investment Period </vt:lpstr>
      <vt:lpstr>Analysis: Income vs Investment Preference</vt:lpstr>
      <vt:lpstr>Analysis: Income vs Investment Period</vt:lpstr>
      <vt:lpstr>Analysis: User Comments (Topic Modeling)</vt:lpstr>
      <vt:lpstr>Analysis: Our Ratings</vt:lpstr>
      <vt:lpstr>Results</vt:lpstr>
      <vt:lpstr>Results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raghu</dc:creator>
  <cp:lastModifiedBy>divya raghu</cp:lastModifiedBy>
  <cp:revision>1</cp:revision>
  <dcterms:created xsi:type="dcterms:W3CDTF">2020-05-13T01:47:47Z</dcterms:created>
  <dcterms:modified xsi:type="dcterms:W3CDTF">2020-05-13T01:48:33Z</dcterms:modified>
</cp:coreProperties>
</file>